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257" r:id="rId3"/>
    <p:sldId id="258" r:id="rId4"/>
    <p:sldId id="261" r:id="rId5"/>
    <p:sldId id="264" r:id="rId6"/>
    <p:sldId id="265" r:id="rId7"/>
    <p:sldId id="266" r:id="rId8"/>
    <p:sldId id="267" r:id="rId9"/>
    <p:sldId id="260" r:id="rId10"/>
    <p:sldId id="269" r:id="rId11"/>
    <p:sldId id="268" r:id="rId12"/>
    <p:sldId id="270" r:id="rId13"/>
    <p:sldId id="271" r:id="rId14"/>
    <p:sldId id="272" r:id="rId15"/>
    <p:sldId id="273" r:id="rId16"/>
    <p:sldId id="274" r:id="rId17"/>
    <p:sldId id="263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88" r:id="rId32"/>
    <p:sldId id="290" r:id="rId33"/>
    <p:sldId id="294" r:id="rId34"/>
    <p:sldId id="295" r:id="rId35"/>
    <p:sldId id="296" r:id="rId36"/>
    <p:sldId id="297" r:id="rId37"/>
    <p:sldId id="298" r:id="rId38"/>
    <p:sldId id="262" r:id="rId39"/>
    <p:sldId id="299" r:id="rId40"/>
    <p:sldId id="32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20" r:id="rId63"/>
    <p:sldId id="322" r:id="rId64"/>
    <p:sldId id="323" r:id="rId65"/>
    <p:sldId id="338" r:id="rId66"/>
    <p:sldId id="301" r:id="rId67"/>
    <p:sldId id="335" r:id="rId68"/>
    <p:sldId id="339" r:id="rId69"/>
    <p:sldId id="336" r:id="rId70"/>
    <p:sldId id="341" r:id="rId71"/>
    <p:sldId id="337" r:id="rId72"/>
    <p:sldId id="334" r:id="rId73"/>
    <p:sldId id="342" r:id="rId74"/>
    <p:sldId id="340" r:id="rId75"/>
    <p:sldId id="300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51F29DD7-472A-47B3-B2E5-D5E32E78EEF1}">
          <p14:sldIdLst>
            <p14:sldId id="256"/>
            <p14:sldId id="257"/>
            <p14:sldId id="258"/>
            <p14:sldId id="261"/>
            <p14:sldId id="264"/>
            <p14:sldId id="265"/>
            <p14:sldId id="266"/>
            <p14:sldId id="267"/>
            <p14:sldId id="260"/>
            <p14:sldId id="269"/>
            <p14:sldId id="268"/>
            <p14:sldId id="270"/>
            <p14:sldId id="271"/>
            <p14:sldId id="272"/>
            <p14:sldId id="273"/>
            <p14:sldId id="274"/>
            <p14:sldId id="263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88"/>
            <p14:sldId id="290"/>
            <p14:sldId id="294"/>
            <p14:sldId id="295"/>
            <p14:sldId id="296"/>
            <p14:sldId id="297"/>
            <p14:sldId id="298"/>
            <p14:sldId id="262"/>
            <p14:sldId id="299"/>
            <p14:sldId id="32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20"/>
            <p14:sldId id="322"/>
            <p14:sldId id="323"/>
            <p14:sldId id="338"/>
            <p14:sldId id="301"/>
            <p14:sldId id="335"/>
            <p14:sldId id="339"/>
            <p14:sldId id="336"/>
            <p14:sldId id="341"/>
            <p14:sldId id="337"/>
            <p14:sldId id="334"/>
            <p14:sldId id="342"/>
            <p14:sldId id="340"/>
            <p14:sldId id="300"/>
            <p14:sldId id="313"/>
            <p14:sldId id="314"/>
            <p14:sldId id="315"/>
            <p14:sldId id="316"/>
            <p14:sldId id="317"/>
            <p14:sldId id="318"/>
            <p14:sldId id="31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1014" autoAdjust="0"/>
  </p:normalViewPr>
  <p:slideViewPr>
    <p:cSldViewPr>
      <p:cViewPr varScale="1">
        <p:scale>
          <a:sx n="86" d="100"/>
          <a:sy n="86" d="100"/>
        </p:scale>
        <p:origin x="-90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81E17-9632-45BA-BB24-1ACBFC24FCB0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94CD5-8AF6-47E7-BE79-A89E7C48B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3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배경 지식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결론적으로 전자레인지의 원리를 이해하는가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이해를 한다면 넘어가도 좋을 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48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11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11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Magnetic Field of a Dipole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https://www.youtube.com/watch?v=GSLjmi2qIfM]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What is Quantum Mechanical Spin [https://www.youtube.com/watch?v=v1_-LsQLwkA]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Magnetic Field of a Dipole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https://www.youtube.com/watch?v=GSLjmi2qIfM]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What is Quantum Mechanical Spin [https://www.youtube.com/watch?v=v1_-LsQLwkA]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Magnetic Field of a Dipole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https://www.youtube.com/watch?v=GSLjmi2qIfM]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What</a:t>
            </a:r>
            <a:r>
              <a:rPr lang="en-US" altLang="ko-KR" baseline="0" dirty="0" smtClean="0"/>
              <a:t> is Spin? | Quantum Mechanics [https://www.youtube.com/watch?v=cd2Ua9dKEl8]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Magnetic Field of a Dipole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https://www.youtube.com/watch?v=GSLjmi2qIfM]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What</a:t>
            </a:r>
            <a:r>
              <a:rPr lang="en-US" altLang="ko-KR" baseline="0" dirty="0" smtClean="0"/>
              <a:t> is Spin? | Quantum Mechanics [https://www.youtube.com/watch?v=cd2Ua9dKEl8]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Magnetic Field of a Dipole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https://www.youtube.com/watch?v=GSLjmi2qIfM]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What</a:t>
            </a:r>
            <a:r>
              <a:rPr lang="en-US" altLang="ko-KR" baseline="0" dirty="0" smtClean="0"/>
              <a:t> is Spin? | Quantum Mechanics [https://www.youtube.com/watch?v=cd2Ua9dKEl8]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Magnetic Field of a Dipole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https://www.youtube.com/watch?v=GSLjmi2qIfM]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What</a:t>
            </a:r>
            <a:r>
              <a:rPr lang="en-US" altLang="ko-KR" baseline="0" dirty="0" smtClean="0"/>
              <a:t> is Spin? | Quantum Mechanics [https://www.youtube.com/watch?v=cd2Ua9dKEl8]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11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Magnetic Field of a Dipole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https://www.youtube.com/watch?v=GSLjmi2qIfM]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What</a:t>
            </a:r>
            <a:r>
              <a:rPr lang="en-US" altLang="ko-KR" baseline="0" dirty="0" smtClean="0"/>
              <a:t> is Spin? | Quantum Mechanics [https://www.youtube.com/watch?v=cd2Ua9dKEl8]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Magnetic Field of a Dipole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https://www.youtube.com/watch?v=GSLjmi2qIfM]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[https://m.blog.naver.com/bjgim21/130164713451]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11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a Quantum Computer Work?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https://www.youtube.com/watch?v=g_IaVepNDT4]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a Quantum Computer Work?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https://www.youtube.com/watch?v=g_IaVepNDT4]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a Quantum Computer Work?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ko-KR" dirty="0" smtClean="0"/>
              <a:t>https://www.youtube.com/watch?v=g_IaVepNDT4]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452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의 상태 </a:t>
            </a:r>
            <a:r>
              <a:rPr lang="en-US" altLang="ko-KR" dirty="0" smtClean="0"/>
              <a:t>[2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의 상태</a:t>
            </a:r>
            <a:endParaRPr lang="en-US" altLang="ko-KR" dirty="0" smtClean="0"/>
          </a:p>
          <a:p>
            <a:r>
              <a:rPr lang="ko-KR" altLang="en-US" dirty="0" smtClean="0"/>
              <a:t>나머지 </a:t>
            </a:r>
            <a:r>
              <a:rPr lang="en-US" altLang="ko-KR" dirty="0" smtClean="0"/>
              <a:t>– superposition </a:t>
            </a:r>
            <a:r>
              <a:rPr lang="ko-KR" altLang="en-US" dirty="0" smtClean="0"/>
              <a:t>상태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피타고라스의 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피타고라스의 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피타고라스의 법칙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523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교과서 속 숨은 과학 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전류와 자기장</a:t>
            </a:r>
            <a:r>
              <a:rPr lang="en-US" altLang="ko-KR" dirty="0" smtClean="0"/>
              <a:t>/YTN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사이언스</a:t>
            </a:r>
            <a:r>
              <a:rPr lang="en-US" altLang="ko-KR" baseline="0" dirty="0" smtClean="0"/>
              <a:t> [</a:t>
            </a:r>
            <a:r>
              <a:rPr lang="en-US" altLang="ko-KR" dirty="0" smtClean="0"/>
              <a:t>https://www.youtube.com/watch?v=Nt9BsT7HkiA]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How Does</a:t>
            </a:r>
            <a:r>
              <a:rPr lang="en-US" altLang="ko-KR" baseline="0" dirty="0" smtClean="0"/>
              <a:t> a Transistor Work?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https://www.youtube.com/watch?v=IcrBqCFLHIY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How Does</a:t>
            </a:r>
            <a:r>
              <a:rPr lang="en-US" altLang="ko-KR" baseline="0" dirty="0" smtClean="0"/>
              <a:t> a </a:t>
            </a:r>
            <a:r>
              <a:rPr lang="en-US" altLang="ko-KR" baseline="0" smtClean="0"/>
              <a:t>Transistor Work?</a:t>
            </a:r>
            <a:endParaRPr lang="en-US" altLang="ko-KR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https://www.youtube.com/watch?v=IcrBqCFLHIY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How Does</a:t>
            </a:r>
            <a:r>
              <a:rPr lang="en-US" altLang="ko-KR" baseline="0" dirty="0" smtClean="0"/>
              <a:t> a </a:t>
            </a:r>
            <a:r>
              <a:rPr lang="en-US" altLang="ko-KR" baseline="0" smtClean="0"/>
              <a:t>Transistor Work?</a:t>
            </a:r>
            <a:endParaRPr lang="en-US" altLang="ko-KR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https://www.youtube.com/watch?v=IcrBqCFLHIY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94CD5-8AF6-47E7-BE79-A89E7C48B5B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8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51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5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69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9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03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14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9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20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18A8A-0EAD-42CF-B398-6C5F181DBD22}" type="datetimeFigureOut">
              <a:rPr lang="ko-KR" altLang="en-US" smtClean="0"/>
              <a:t>2019-03-24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9293-C1F7-4B57-8B36-9042ADF23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C%BC%EB%A6%AC%ED%95%9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mu.wiki/w/%EA%B8%B0%ED%95%98%EC%99%80%20%EB%B2%A1%ED%84%B0" TargetMode="External"/><Relationship Id="rId4" Type="http://schemas.openxmlformats.org/officeDocument/2006/relationships/hyperlink" Target="https://namu.wiki/w/%EB%B2%A1%ED%84%B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Q bit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최승주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839967" y="5816292"/>
            <a:ext cx="1224136" cy="781060"/>
            <a:chOff x="7740352" y="5808744"/>
            <a:chExt cx="1224136" cy="781060"/>
          </a:xfrm>
        </p:grpSpPr>
        <p:sp>
          <p:nvSpPr>
            <p:cNvPr id="5" name="육각형 4"/>
            <p:cNvSpPr/>
            <p:nvPr/>
          </p:nvSpPr>
          <p:spPr>
            <a:xfrm>
              <a:off x="8091671" y="5808744"/>
              <a:ext cx="593505" cy="511643"/>
            </a:xfrm>
            <a:prstGeom prst="hexag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40352" y="6343583"/>
              <a:ext cx="1224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Crypto Craft Lab</a:t>
              </a:r>
              <a:endParaRPr lang="ko-KR" altLang="en-US" sz="1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3" y="5641865"/>
            <a:ext cx="1152128" cy="860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861467" y="4869160"/>
            <a:ext cx="342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https://youtu.be/-piWWfZrm_A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99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360040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양자역학적 관점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ko-KR" altLang="en-US" sz="2000" dirty="0" smtClean="0"/>
              <a:t>입자가 특정 위치에 존재할 </a:t>
            </a:r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</a:rPr>
              <a:t>확률 밀도 함수</a:t>
            </a:r>
            <a: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   </a:t>
            </a:r>
            <a:r>
              <a:rPr lang="ko-KR" altLang="en-US" sz="1800" dirty="0" smtClean="0"/>
              <a:t>확률 밀도 함수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확률 변수의 분포를 나타내는 함수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     </a:t>
            </a:r>
          </a:p>
          <a:p>
            <a:pPr marL="0" indent="0">
              <a:buNone/>
            </a:pPr>
            <a:r>
              <a:rPr lang="en-US" altLang="ko-KR" sz="1600" dirty="0" smtClean="0"/>
              <a:t>     </a:t>
            </a:r>
            <a:r>
              <a:rPr lang="ko-KR" altLang="en-US" sz="1600" dirty="0" smtClean="0"/>
              <a:t>확률 밀도 함수 </a:t>
            </a:r>
            <a:r>
              <a:rPr lang="en-US" altLang="ko-KR" sz="1600" dirty="0" smtClean="0"/>
              <a:t>f(x)</a:t>
            </a:r>
            <a:r>
              <a:rPr lang="ko-KR" altLang="en-US" sz="1600" dirty="0" smtClean="0"/>
              <a:t>와 구간 </a:t>
            </a:r>
            <a:r>
              <a:rPr lang="en-US" altLang="ko-KR" sz="1600" dirty="0" smtClean="0"/>
              <a:t>[a, b]</a:t>
            </a:r>
            <a:r>
              <a:rPr lang="ko-KR" altLang="en-US" sz="1600" dirty="0" smtClean="0"/>
              <a:t>에 대해서 확률 변수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가 구간에 포함될 확률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443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파동 함수</a:t>
            </a:r>
            <a:endParaRPr lang="ko-KR" altLang="en-US" sz="2400" dirty="0"/>
          </a:p>
        </p:txBody>
      </p:sp>
      <p:sp>
        <p:nvSpPr>
          <p:cNvPr id="8" name="AutoShape 6" descr="íë¥  ë°ë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8" descr="íë¥  ë°ë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íë¥  ë°ë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4005064"/>
            <a:ext cx="34671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777875" y="5028642"/>
            <a:ext cx="3985158" cy="1493231"/>
            <a:chOff x="777875" y="5028642"/>
            <a:chExt cx="3985158" cy="1493231"/>
          </a:xfrm>
        </p:grpSpPr>
        <p:sp>
          <p:nvSpPr>
            <p:cNvPr id="28" name="TextBox 27"/>
            <p:cNvSpPr txBox="1"/>
            <p:nvPr/>
          </p:nvSpPr>
          <p:spPr>
            <a:xfrm>
              <a:off x="2150852" y="615254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10214" y="615254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77875" y="5028642"/>
              <a:ext cx="3985158" cy="1340831"/>
              <a:chOff x="777875" y="5028642"/>
              <a:chExt cx="3985158" cy="134083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77875" y="5028642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f</a:t>
                </a:r>
                <a:r>
                  <a:rPr lang="en-US" altLang="ko-KR" dirty="0" smtClean="0"/>
                  <a:t>(x)</a:t>
                </a:r>
                <a:endParaRPr lang="ko-KR" altLang="en-US" dirty="0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1268016" y="6184807"/>
                <a:ext cx="3168352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1268016" y="5091676"/>
                <a:ext cx="0" cy="1092117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stCxn id="20" idx="1"/>
              </p:cNvCxnSpPr>
              <p:nvPr/>
            </p:nvCxnSpPr>
            <p:spPr>
              <a:xfrm>
                <a:off x="2296886" y="5548408"/>
                <a:ext cx="0" cy="629102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3356248" y="5555705"/>
                <a:ext cx="0" cy="629102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70965" y="600014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x</a:t>
                </a:r>
                <a:endParaRPr lang="ko-KR" altLang="en-US" dirty="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2303298" y="5555705"/>
                <a:ext cx="1044566" cy="6095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2524973" y="5397974"/>
                <a:ext cx="654438" cy="1912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20180850">
                <a:off x="2360232" y="5466014"/>
                <a:ext cx="376441" cy="2987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1489266">
                <a:off x="2926097" y="5466014"/>
                <a:ext cx="376441" cy="2987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1273629" y="5390677"/>
                <a:ext cx="2950028" cy="767331"/>
              </a:xfrm>
              <a:custGeom>
                <a:avLst/>
                <a:gdLst>
                  <a:gd name="connsiteX0" fmla="*/ 0 w 2950028"/>
                  <a:gd name="connsiteY0" fmla="*/ 767331 h 767331"/>
                  <a:gd name="connsiteX1" fmla="*/ 1023257 w 2950028"/>
                  <a:gd name="connsiteY1" fmla="*/ 157731 h 767331"/>
                  <a:gd name="connsiteX2" fmla="*/ 1807028 w 2950028"/>
                  <a:gd name="connsiteY2" fmla="*/ 37988 h 767331"/>
                  <a:gd name="connsiteX3" fmla="*/ 2950028 w 2950028"/>
                  <a:gd name="connsiteY3" fmla="*/ 712902 h 76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0028" h="767331">
                    <a:moveTo>
                      <a:pt x="0" y="767331"/>
                    </a:moveTo>
                    <a:cubicBezTo>
                      <a:pt x="361043" y="523309"/>
                      <a:pt x="722086" y="279288"/>
                      <a:pt x="1023257" y="157731"/>
                    </a:cubicBezTo>
                    <a:cubicBezTo>
                      <a:pt x="1324428" y="36174"/>
                      <a:pt x="1485900" y="-54540"/>
                      <a:pt x="1807028" y="37988"/>
                    </a:cubicBezTo>
                    <a:cubicBezTo>
                      <a:pt x="2128156" y="130516"/>
                      <a:pt x="2732314" y="596788"/>
                      <a:pt x="2950028" y="712902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173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2833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endParaRPr lang="en-US" altLang="ko-KR" sz="2000" dirty="0" smtClean="0"/>
          </a:p>
          <a:p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76" y="3573019"/>
                <a:ext cx="42760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    1		  0     1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C00000"/>
                        </a:solidFill>
                        <a:latin typeface="Cambria Math"/>
                      </a:rPr>
                      <m:t>           </m:t>
                    </m:r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 smtClean="0">
                        <a:solidFill>
                          <a:srgbClr val="C00000"/>
                        </a:solidFill>
                        <a:latin typeface="Cambria Math"/>
                      </a:rPr>
                      <m:t>  </m:t>
                    </m:r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 0	       </a:t>
                </a:r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  0</a:t>
                </a:r>
              </a:p>
              <a:p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 0	       </a:t>
                </a:r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  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		  0   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" y="3573019"/>
                <a:ext cx="4276092" cy="1323439"/>
              </a:xfrm>
              <a:prstGeom prst="rect">
                <a:avLst/>
              </a:prstGeom>
              <a:blipFill rotWithShape="1">
                <a:blip r:embed="rId3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왼쪽 대괄호 9"/>
          <p:cNvSpPr/>
          <p:nvPr/>
        </p:nvSpPr>
        <p:spPr>
          <a:xfrm>
            <a:off x="431540" y="3554979"/>
            <a:ext cx="499847" cy="1479683"/>
          </a:xfrm>
          <a:prstGeom prst="leftBracket">
            <a:avLst>
              <a:gd name="adj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왼쪽 대괄호 10"/>
          <p:cNvSpPr/>
          <p:nvPr/>
        </p:nvSpPr>
        <p:spPr>
          <a:xfrm rot="10800000">
            <a:off x="3271284" y="3554978"/>
            <a:ext cx="499848" cy="1479683"/>
          </a:xfrm>
          <a:prstGeom prst="leftBracket">
            <a:avLst>
              <a:gd name="adj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1160004" y="5034662"/>
            <a:ext cx="171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Quantum Gate</a:t>
            </a:r>
            <a:endParaRPr lang="en-US" altLang="ko-KR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844633" y="527574"/>
            <a:ext cx="1300997" cy="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|</a:t>
            </a:r>
            <a:r>
              <a:rPr lang="en-US" altLang="ko-KR" b="1" dirty="0" smtClean="0">
                <a:solidFill>
                  <a:srgbClr val="C00000"/>
                </a:solidFill>
              </a:rPr>
              <a:t>01</a:t>
            </a:r>
            <a:r>
              <a:rPr lang="en-US" altLang="ko-KR" b="1" dirty="0" smtClean="0"/>
              <a:t>&gt;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844633" y="1105932"/>
            <a:ext cx="1003960" cy="1156260"/>
            <a:chOff x="3131840" y="3933055"/>
            <a:chExt cx="1399690" cy="1384996"/>
          </a:xfrm>
        </p:grpSpPr>
        <p:sp>
          <p:nvSpPr>
            <p:cNvPr id="32" name="TextBox 31"/>
            <p:cNvSpPr txBox="1"/>
            <p:nvPr/>
          </p:nvSpPr>
          <p:spPr>
            <a:xfrm>
              <a:off x="3131840" y="3933056"/>
              <a:ext cx="1399690" cy="99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33" name="왼쪽 대괄호 32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4" name="왼쪽 대괄호 33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48707" y="527574"/>
            <a:ext cx="1300997" cy="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|</a:t>
            </a:r>
            <a:r>
              <a:rPr lang="en-US" altLang="ko-KR" b="1" dirty="0" smtClean="0">
                <a:solidFill>
                  <a:srgbClr val="C00000"/>
                </a:solidFill>
              </a:rPr>
              <a:t>00</a:t>
            </a:r>
            <a:r>
              <a:rPr lang="en-US" altLang="ko-KR" b="1" dirty="0" smtClean="0"/>
              <a:t>&gt;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597225" y="1128680"/>
            <a:ext cx="1003960" cy="1138933"/>
            <a:chOff x="3131840" y="3933055"/>
            <a:chExt cx="1399690" cy="1384996"/>
          </a:xfrm>
        </p:grpSpPr>
        <p:sp>
          <p:nvSpPr>
            <p:cNvPr id="29" name="TextBox 28"/>
            <p:cNvSpPr txBox="1"/>
            <p:nvPr/>
          </p:nvSpPr>
          <p:spPr>
            <a:xfrm>
              <a:off x="3131840" y="3933056"/>
              <a:ext cx="1399690" cy="1008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30" name="왼쪽 대괄호 29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1" name="왼쪽 대괄호 30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099333" y="527573"/>
            <a:ext cx="1300997" cy="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|</a:t>
            </a:r>
            <a:r>
              <a:rPr lang="en-US" altLang="ko-KR" b="1" dirty="0" smtClean="0">
                <a:solidFill>
                  <a:srgbClr val="C00000"/>
                </a:solidFill>
              </a:rPr>
              <a:t>10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04877" y="527572"/>
            <a:ext cx="1300997" cy="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|</a:t>
            </a:r>
            <a:r>
              <a:rPr lang="en-US" altLang="ko-KR" b="1" dirty="0" smtClean="0">
                <a:solidFill>
                  <a:srgbClr val="C00000"/>
                </a:solidFill>
              </a:rPr>
              <a:t>11</a:t>
            </a:r>
            <a:r>
              <a:rPr lang="en-US" altLang="ko-KR" b="1" dirty="0" smtClean="0"/>
              <a:t>&gt;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247851" y="1128681"/>
            <a:ext cx="1003960" cy="1156260"/>
            <a:chOff x="3131840" y="3933055"/>
            <a:chExt cx="1399690" cy="1384996"/>
          </a:xfrm>
        </p:grpSpPr>
        <p:sp>
          <p:nvSpPr>
            <p:cNvPr id="26" name="TextBox 25"/>
            <p:cNvSpPr txBox="1"/>
            <p:nvPr/>
          </p:nvSpPr>
          <p:spPr>
            <a:xfrm>
              <a:off x="3131840" y="3933056"/>
              <a:ext cx="1399690" cy="99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1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27" name="왼쪽 대괄호 26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8" name="왼쪽 대괄호 27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653395" y="1124228"/>
            <a:ext cx="1003960" cy="1156260"/>
            <a:chOff x="3131840" y="3933055"/>
            <a:chExt cx="1399690" cy="1384996"/>
          </a:xfrm>
        </p:grpSpPr>
        <p:sp>
          <p:nvSpPr>
            <p:cNvPr id="23" name="TextBox 22"/>
            <p:cNvSpPr txBox="1"/>
            <p:nvPr/>
          </p:nvSpPr>
          <p:spPr>
            <a:xfrm>
              <a:off x="3131840" y="3933056"/>
              <a:ext cx="1399690" cy="99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4" name="왼쪽 대괄호 23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5" name="왼쪽 대괄호 24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072096" y="3757525"/>
            <a:ext cx="1003960" cy="1138933"/>
            <a:chOff x="3131840" y="3933055"/>
            <a:chExt cx="1399690" cy="1384996"/>
          </a:xfrm>
        </p:grpSpPr>
        <p:sp>
          <p:nvSpPr>
            <p:cNvPr id="36" name="TextBox 35"/>
            <p:cNvSpPr txBox="1"/>
            <p:nvPr/>
          </p:nvSpPr>
          <p:spPr>
            <a:xfrm>
              <a:off x="3131840" y="3933056"/>
              <a:ext cx="1399690" cy="1008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37" name="왼쪽 대괄호 36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9" name="왼쪽 대괄호 38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889196" y="4172101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*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991664" y="4159326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=</a:t>
            </a:r>
            <a:endParaRPr lang="ko-KR" altLang="en-US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364088" y="3717032"/>
            <a:ext cx="1378794" cy="1181094"/>
            <a:chOff x="3131840" y="3933055"/>
            <a:chExt cx="1399690" cy="1414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131840" y="3933056"/>
                  <a:ext cx="1399690" cy="1414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 smtClean="0">
                      <a:solidFill>
                        <a:srgbClr val="C00000"/>
                      </a:solidFill>
                    </a:rPr>
                    <a:t>0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</m:rad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</m:rad>
                      </m:oMath>
                    </m:oMathPara>
                  </a14:m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:r>
                    <a:rPr lang="en-US" altLang="ko-KR" sz="1600" b="1" dirty="0">
                      <a:solidFill>
                        <a:srgbClr val="C00000"/>
                      </a:solidFill>
                    </a:rPr>
                    <a:t>0</a:t>
                  </a:r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1399690" cy="14147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1554" b="-62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왼쪽 대괄호 42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4" name="왼쪽 대괄호 43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190853" y="5038640"/>
            <a:ext cx="171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번째 상태</a:t>
            </a:r>
            <a:endParaRPr lang="en-US" altLang="ko-KR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3707904" y="527574"/>
            <a:ext cx="749724" cy="1881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6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2833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endParaRPr lang="en-US" altLang="ko-KR" sz="2000" dirty="0" smtClean="0"/>
          </a:p>
          <a:p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76" y="2726961"/>
                <a:ext cx="42760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    1		  0     1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C00000"/>
                        </a:solidFill>
                        <a:latin typeface="Cambria Math"/>
                      </a:rPr>
                      <m:t>           </m:t>
                    </m:r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 smtClean="0">
                        <a:solidFill>
                          <a:srgbClr val="C00000"/>
                        </a:solidFill>
                        <a:latin typeface="Cambria Math"/>
                      </a:rPr>
                      <m:t>  </m:t>
                    </m:r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 0	       </a:t>
                </a:r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  0</a:t>
                </a:r>
              </a:p>
              <a:p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 0	       </a:t>
                </a:r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  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		  0   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" y="2726961"/>
                <a:ext cx="4276092" cy="1323439"/>
              </a:xfrm>
              <a:prstGeom prst="rect">
                <a:avLst/>
              </a:prstGeom>
              <a:blipFill rotWithShape="1">
                <a:blip r:embed="rId3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왼쪽 대괄호 9"/>
          <p:cNvSpPr/>
          <p:nvPr/>
        </p:nvSpPr>
        <p:spPr>
          <a:xfrm>
            <a:off x="431540" y="2708921"/>
            <a:ext cx="499847" cy="1479683"/>
          </a:xfrm>
          <a:prstGeom prst="leftBracket">
            <a:avLst>
              <a:gd name="adj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왼쪽 대괄호 10"/>
          <p:cNvSpPr/>
          <p:nvPr/>
        </p:nvSpPr>
        <p:spPr>
          <a:xfrm rot="10800000">
            <a:off x="3271284" y="2708920"/>
            <a:ext cx="499848" cy="1479683"/>
          </a:xfrm>
          <a:prstGeom prst="leftBracket">
            <a:avLst>
              <a:gd name="adj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1160004" y="4188604"/>
            <a:ext cx="171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Quantum Gate</a:t>
            </a:r>
            <a:endParaRPr lang="en-US" altLang="ko-KR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844633" y="527574"/>
            <a:ext cx="1300997" cy="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|</a:t>
            </a:r>
            <a:r>
              <a:rPr lang="en-US" altLang="ko-KR" b="1" dirty="0" smtClean="0">
                <a:solidFill>
                  <a:srgbClr val="C00000"/>
                </a:solidFill>
              </a:rPr>
              <a:t>01</a:t>
            </a:r>
            <a:r>
              <a:rPr lang="en-US" altLang="ko-KR" b="1" dirty="0" smtClean="0"/>
              <a:t>&gt;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844633" y="1105932"/>
            <a:ext cx="1003960" cy="1156260"/>
            <a:chOff x="3131840" y="3933055"/>
            <a:chExt cx="1399690" cy="1384996"/>
          </a:xfrm>
        </p:grpSpPr>
        <p:sp>
          <p:nvSpPr>
            <p:cNvPr id="32" name="TextBox 31"/>
            <p:cNvSpPr txBox="1"/>
            <p:nvPr/>
          </p:nvSpPr>
          <p:spPr>
            <a:xfrm>
              <a:off x="3131840" y="3933056"/>
              <a:ext cx="1399690" cy="99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33" name="왼쪽 대괄호 32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4" name="왼쪽 대괄호 33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48707" y="527574"/>
            <a:ext cx="1300997" cy="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|</a:t>
            </a:r>
            <a:r>
              <a:rPr lang="en-US" altLang="ko-KR" b="1" dirty="0" smtClean="0">
                <a:solidFill>
                  <a:srgbClr val="C00000"/>
                </a:solidFill>
              </a:rPr>
              <a:t>00</a:t>
            </a:r>
            <a:r>
              <a:rPr lang="en-US" altLang="ko-KR" b="1" dirty="0" smtClean="0"/>
              <a:t>&gt;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597225" y="1128680"/>
            <a:ext cx="1003960" cy="1138933"/>
            <a:chOff x="3131840" y="3933055"/>
            <a:chExt cx="1399690" cy="1384996"/>
          </a:xfrm>
        </p:grpSpPr>
        <p:sp>
          <p:nvSpPr>
            <p:cNvPr id="29" name="TextBox 28"/>
            <p:cNvSpPr txBox="1"/>
            <p:nvPr/>
          </p:nvSpPr>
          <p:spPr>
            <a:xfrm>
              <a:off x="3131840" y="3933056"/>
              <a:ext cx="1399690" cy="1008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30" name="왼쪽 대괄호 29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1" name="왼쪽 대괄호 30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099333" y="527573"/>
            <a:ext cx="1300997" cy="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|</a:t>
            </a:r>
            <a:r>
              <a:rPr lang="en-US" altLang="ko-KR" b="1" dirty="0" smtClean="0">
                <a:solidFill>
                  <a:srgbClr val="C00000"/>
                </a:solidFill>
              </a:rPr>
              <a:t>10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04877" y="527572"/>
            <a:ext cx="1300997" cy="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|</a:t>
            </a:r>
            <a:r>
              <a:rPr lang="en-US" altLang="ko-KR" b="1" dirty="0" smtClean="0">
                <a:solidFill>
                  <a:srgbClr val="C00000"/>
                </a:solidFill>
              </a:rPr>
              <a:t>11</a:t>
            </a:r>
            <a:r>
              <a:rPr lang="en-US" altLang="ko-KR" b="1" dirty="0" smtClean="0"/>
              <a:t>&gt;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247851" y="1128681"/>
            <a:ext cx="1003960" cy="1156260"/>
            <a:chOff x="3131840" y="3933055"/>
            <a:chExt cx="1399690" cy="1384996"/>
          </a:xfrm>
        </p:grpSpPr>
        <p:sp>
          <p:nvSpPr>
            <p:cNvPr id="26" name="TextBox 25"/>
            <p:cNvSpPr txBox="1"/>
            <p:nvPr/>
          </p:nvSpPr>
          <p:spPr>
            <a:xfrm>
              <a:off x="3131840" y="3933056"/>
              <a:ext cx="1399690" cy="99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1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27" name="왼쪽 대괄호 26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8" name="왼쪽 대괄호 27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653395" y="1124228"/>
            <a:ext cx="1003960" cy="1156260"/>
            <a:chOff x="3131840" y="3933055"/>
            <a:chExt cx="1399690" cy="1384996"/>
          </a:xfrm>
        </p:grpSpPr>
        <p:sp>
          <p:nvSpPr>
            <p:cNvPr id="23" name="TextBox 22"/>
            <p:cNvSpPr txBox="1"/>
            <p:nvPr/>
          </p:nvSpPr>
          <p:spPr>
            <a:xfrm>
              <a:off x="3131840" y="3933056"/>
              <a:ext cx="1399690" cy="99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4" name="왼쪽 대괄호 23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5" name="왼쪽 대괄호 24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072096" y="2911467"/>
            <a:ext cx="1003960" cy="1138933"/>
            <a:chOff x="3131840" y="3933055"/>
            <a:chExt cx="1399690" cy="1384996"/>
          </a:xfrm>
        </p:grpSpPr>
        <p:sp>
          <p:nvSpPr>
            <p:cNvPr id="36" name="TextBox 35"/>
            <p:cNvSpPr txBox="1"/>
            <p:nvPr/>
          </p:nvSpPr>
          <p:spPr>
            <a:xfrm>
              <a:off x="3131840" y="3933056"/>
              <a:ext cx="1399690" cy="1008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37" name="왼쪽 대괄호 36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9" name="왼쪽 대괄호 38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889196" y="332604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*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991664" y="3313268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=</a:t>
            </a:r>
            <a:endParaRPr lang="ko-KR" altLang="en-US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364088" y="2870974"/>
            <a:ext cx="1378794" cy="1181094"/>
            <a:chOff x="3131840" y="3933055"/>
            <a:chExt cx="1399690" cy="1414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131840" y="3933056"/>
                  <a:ext cx="1399690" cy="1414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 smtClean="0">
                      <a:solidFill>
                        <a:srgbClr val="C00000"/>
                      </a:solidFill>
                    </a:rPr>
                    <a:t>0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</m:rad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</m:rad>
                      </m:oMath>
                    </m:oMathPara>
                  </a14:m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:r>
                    <a:rPr lang="en-US" altLang="ko-KR" sz="1600" b="1" dirty="0">
                      <a:solidFill>
                        <a:srgbClr val="C00000"/>
                      </a:solidFill>
                    </a:rPr>
                    <a:t>0</a:t>
                  </a:r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1399690" cy="14147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1546" b="-56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왼쪽 대괄호 42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4" name="왼쪽 대괄호 43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190853" y="4246552"/>
            <a:ext cx="171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번째 상태</a:t>
            </a:r>
            <a:endParaRPr lang="en-US" altLang="ko-KR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-21103" y="4815193"/>
                <a:ext cx="42760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    1		  0     1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C00000"/>
                        </a:solidFill>
                        <a:latin typeface="Cambria Math"/>
                      </a:rPr>
                      <m:t>           </m:t>
                    </m:r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 smtClean="0">
                        <a:solidFill>
                          <a:srgbClr val="C00000"/>
                        </a:solidFill>
                        <a:latin typeface="Cambria Math"/>
                      </a:rPr>
                      <m:t>  </m:t>
                    </m:r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 0	       </a:t>
                </a:r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  0</a:t>
                </a:r>
              </a:p>
              <a:p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 0	       </a:t>
                </a:r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  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		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0   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03" y="4815193"/>
                <a:ext cx="4276092" cy="1323439"/>
              </a:xfrm>
              <a:prstGeom prst="rect">
                <a:avLst/>
              </a:prstGeom>
              <a:blipFill rotWithShape="1">
                <a:blip r:embed="rId5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왼쪽 대괄호 45"/>
          <p:cNvSpPr/>
          <p:nvPr/>
        </p:nvSpPr>
        <p:spPr>
          <a:xfrm>
            <a:off x="402561" y="4829637"/>
            <a:ext cx="499847" cy="1479683"/>
          </a:xfrm>
          <a:prstGeom prst="leftBracket">
            <a:avLst>
              <a:gd name="adj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왼쪽 대괄호 46"/>
          <p:cNvSpPr/>
          <p:nvPr/>
        </p:nvSpPr>
        <p:spPr>
          <a:xfrm rot="10800000">
            <a:off x="3242305" y="4829636"/>
            <a:ext cx="499848" cy="1479683"/>
          </a:xfrm>
          <a:prstGeom prst="leftBracket">
            <a:avLst>
              <a:gd name="adj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0" name="그룹 49"/>
          <p:cNvGrpSpPr/>
          <p:nvPr/>
        </p:nvGrpSpPr>
        <p:grpSpPr>
          <a:xfrm>
            <a:off x="4043117" y="5032183"/>
            <a:ext cx="1003960" cy="1138933"/>
            <a:chOff x="3131840" y="3933055"/>
            <a:chExt cx="1399690" cy="1384996"/>
          </a:xfrm>
        </p:grpSpPr>
        <p:sp>
          <p:nvSpPr>
            <p:cNvPr id="51" name="TextBox 50"/>
            <p:cNvSpPr txBox="1"/>
            <p:nvPr/>
          </p:nvSpPr>
          <p:spPr>
            <a:xfrm>
              <a:off x="3131840" y="3933056"/>
              <a:ext cx="1399690" cy="1309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0</a:t>
              </a:r>
            </a:p>
            <a:p>
              <a:pPr algn="ctr"/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0</a:t>
              </a:r>
              <a:endParaRPr lang="en-US" altLang="ko-KR" sz="16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52" name="왼쪽 대괄호 51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3" name="왼쪽 대괄호 52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860217" y="5446759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*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962685" y="5433984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=</a:t>
            </a:r>
            <a:endParaRPr lang="ko-KR" altLang="en-US" b="1" dirty="0"/>
          </a:p>
        </p:txBody>
      </p:sp>
      <p:grpSp>
        <p:nvGrpSpPr>
          <p:cNvPr id="56" name="그룹 55"/>
          <p:cNvGrpSpPr/>
          <p:nvPr/>
        </p:nvGrpSpPr>
        <p:grpSpPr>
          <a:xfrm>
            <a:off x="5335108" y="4991690"/>
            <a:ext cx="1687484" cy="1181094"/>
            <a:chOff x="3131840" y="3933055"/>
            <a:chExt cx="1399690" cy="1414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131840" y="3933056"/>
                  <a:ext cx="1399690" cy="1414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 smtClean="0">
                      <a:solidFill>
                        <a:srgbClr val="C00000"/>
                      </a:solidFill>
                    </a:rPr>
                    <a:t>0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</m:rad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</m:rad>
                      </m:oMath>
                    </m:oMathPara>
                  </a14:m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:r>
                    <a:rPr lang="en-US" altLang="ko-KR" sz="1600" b="1" dirty="0">
                      <a:solidFill>
                        <a:srgbClr val="C00000"/>
                      </a:solidFill>
                    </a:rPr>
                    <a:t>0</a:t>
                  </a:r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1399690" cy="141474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546" b="-56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왼쪽 대괄호 57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9" name="왼쪽 대괄호 58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368020" y="527568"/>
            <a:ext cx="749724" cy="1881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8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2833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2843808" y="2662299"/>
            <a:ext cx="59046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Superposition </a:t>
            </a:r>
            <a:r>
              <a:rPr lang="ko-KR" altLang="en-US" sz="1600" dirty="0" smtClean="0"/>
              <a:t>결과는 음수가 나올 수 있다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절대값만 필요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결과는 복소수도 나올 수 있다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– 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N</a:t>
            </a:r>
            <a:endParaRPr lang="en-US" altLang="ko-KR" sz="2000" baseline="30000" dirty="0"/>
          </a:p>
        </p:txBody>
      </p:sp>
      <p:grpSp>
        <p:nvGrpSpPr>
          <p:cNvPr id="56" name="그룹 55"/>
          <p:cNvGrpSpPr/>
          <p:nvPr/>
        </p:nvGrpSpPr>
        <p:grpSpPr>
          <a:xfrm>
            <a:off x="650215" y="2662297"/>
            <a:ext cx="2448272" cy="2138481"/>
            <a:chOff x="3131840" y="3933055"/>
            <a:chExt cx="1399690" cy="1384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131840" y="3933056"/>
                  <a:ext cx="1399690" cy="1014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 smtClean="0">
                      <a:solidFill>
                        <a:srgbClr val="C00000"/>
                      </a:solidFill>
                    </a:rPr>
                    <a:t>0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ko-KR" sz="28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8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sz="28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28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</m:rad>
                        <m:r>
                          <a:rPr lang="en-US" altLang="ko-KR" sz="28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altLang="ko-KR" sz="28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ko-KR" sz="28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8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sz="28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28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</m:rad>
                      </m:oMath>
                    </m:oMathPara>
                  </a14:m>
                  <a:endParaRPr lang="en-US" altLang="ko-KR" sz="28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:r>
                    <a:rPr lang="en-US" altLang="ko-KR" sz="2800" b="1" dirty="0">
                      <a:solidFill>
                        <a:srgbClr val="C00000"/>
                      </a:solidFill>
                    </a:rPr>
                    <a:t>0</a:t>
                  </a:r>
                  <a:endParaRPr lang="en-US" altLang="ko-KR" sz="2800" b="1" dirty="0" smtClean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1399690" cy="101425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3891" b="-373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왼쪽 대괄호 57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9" name="왼쪽 대괄호 58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0194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5167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1600" dirty="0" smtClean="0"/>
              <a:t>- 6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큐빗으로</a:t>
            </a:r>
            <a:r>
              <a:rPr lang="ko-KR" altLang="en-US" sz="1600" dirty="0" smtClean="0"/>
              <a:t> 연산</a:t>
            </a:r>
            <a:r>
              <a:rPr lang="en-US" altLang="ko-KR" sz="1600" dirty="0" smtClean="0"/>
              <a:t>(64</a:t>
            </a:r>
            <a:r>
              <a:rPr lang="ko-KR" altLang="en-US" sz="1600" dirty="0" smtClean="0"/>
              <a:t>차원 구체</a:t>
            </a:r>
            <a:r>
              <a:rPr lang="en-US" altLang="ko-KR" sz="1600" dirty="0" smtClean="0"/>
              <a:t>)</a:t>
            </a:r>
            <a:endParaRPr lang="en-US" altLang="ko-KR" sz="2000" dirty="0" smtClean="0"/>
          </a:p>
          <a:p>
            <a:endParaRPr lang="en-US" altLang="ko-KR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t="19561" r="4890" b="33763"/>
          <a:stretch/>
        </p:blipFill>
        <p:spPr bwMode="auto">
          <a:xfrm>
            <a:off x="916360" y="2492896"/>
            <a:ext cx="7400056" cy="388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1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5167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고전 컴퓨터로 계산할 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번의 연산</a:t>
            </a:r>
            <a:endParaRPr lang="en-US" altLang="ko-KR" sz="2000" dirty="0" smtClean="0"/>
          </a:p>
          <a:p>
            <a:endParaRPr lang="en-US" altLang="ko-KR" sz="2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19337" r="4691" b="34359"/>
          <a:stretch/>
        </p:blipFill>
        <p:spPr bwMode="auto">
          <a:xfrm>
            <a:off x="1324744" y="2716470"/>
            <a:ext cx="6494512" cy="338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22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5167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양자 컴퓨터로 계산할 시</a:t>
            </a:r>
            <a:r>
              <a:rPr lang="en-US" altLang="ko-KR" dirty="0" smtClean="0"/>
              <a:t>: 4</a:t>
            </a:r>
            <a:r>
              <a:rPr lang="ko-KR" altLang="en-US" dirty="0" smtClean="0"/>
              <a:t>번의 연산</a:t>
            </a:r>
            <a:endParaRPr lang="en-US" altLang="ko-KR" sz="2000" dirty="0" smtClean="0"/>
          </a:p>
          <a:p>
            <a:endParaRPr lang="en-US" altLang="ko-KR" sz="20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18847" r="5023" b="33718"/>
          <a:stretch/>
        </p:blipFill>
        <p:spPr bwMode="auto">
          <a:xfrm>
            <a:off x="1157086" y="2492896"/>
            <a:ext cx="6829828" cy="366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72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5167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조작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endParaRPr lang="en-US" altLang="ko-KR" sz="20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835696" y="2852936"/>
            <a:ext cx="4608512" cy="3096344"/>
            <a:chOff x="1691680" y="2564904"/>
            <a:chExt cx="4608512" cy="3096344"/>
          </a:xfrm>
        </p:grpSpPr>
        <p:grpSp>
          <p:nvGrpSpPr>
            <p:cNvPr id="15" name="그룹 14"/>
            <p:cNvGrpSpPr/>
            <p:nvPr/>
          </p:nvGrpSpPr>
          <p:grpSpPr>
            <a:xfrm>
              <a:off x="3995936" y="2564904"/>
              <a:ext cx="2304256" cy="3096344"/>
              <a:chOff x="4788024" y="3393246"/>
              <a:chExt cx="2304256" cy="2123986"/>
            </a:xfrm>
          </p:grpSpPr>
          <p:cxnSp>
            <p:nvCxnSpPr>
              <p:cNvPr id="10" name="직선 화살표 연결선 9"/>
              <p:cNvCxnSpPr/>
              <p:nvPr/>
            </p:nvCxnSpPr>
            <p:spPr>
              <a:xfrm flipV="1">
                <a:off x="4788024" y="4379039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 flipV="1">
                <a:off x="5652120" y="4379039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 flipV="1">
                <a:off x="6444208" y="4379039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V="1">
                <a:off x="7092280" y="4379039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 flipV="1">
                <a:off x="4788024" y="3393246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5652120" y="3393246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/>
              <p:nvPr/>
            </p:nvCxnSpPr>
            <p:spPr>
              <a:xfrm flipV="1">
                <a:off x="6444208" y="3393246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V="1">
                <a:off x="7092280" y="3393246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1691680" y="2564904"/>
              <a:ext cx="2304256" cy="3096344"/>
              <a:chOff x="4788024" y="3393246"/>
              <a:chExt cx="2304256" cy="2123986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V="1">
                <a:off x="4788024" y="4379039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5652120" y="4379039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 flipV="1">
                <a:off x="6444208" y="4379039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/>
              <p:nvPr/>
            </p:nvCxnSpPr>
            <p:spPr>
              <a:xfrm flipV="1">
                <a:off x="7092280" y="4379039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V="1">
                <a:off x="4788024" y="3393246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/>
              <p:nvPr/>
            </p:nvCxnSpPr>
            <p:spPr>
              <a:xfrm flipV="1">
                <a:off x="5652120" y="3393246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/>
              <p:cNvCxnSpPr/>
              <p:nvPr/>
            </p:nvCxnSpPr>
            <p:spPr>
              <a:xfrm flipV="1">
                <a:off x="6444208" y="3393246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/>
              <p:nvPr/>
            </p:nvCxnSpPr>
            <p:spPr>
              <a:xfrm flipV="1">
                <a:off x="7092280" y="3393246"/>
                <a:ext cx="0" cy="113819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/>
            <p:cNvGrpSpPr/>
            <p:nvPr/>
          </p:nvGrpSpPr>
          <p:grpSpPr>
            <a:xfrm rot="5400000">
              <a:off x="2854784" y="3670330"/>
              <a:ext cx="2282303" cy="1107659"/>
              <a:chOff x="960317" y="4113076"/>
              <a:chExt cx="1911542" cy="927720"/>
            </a:xfrm>
          </p:grpSpPr>
          <p:sp>
            <p:nvSpPr>
              <p:cNvPr id="8" name="오른쪽 화살표 7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763960" y="6125234"/>
            <a:ext cx="5167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/>
              <a:t>Spin Down: </a:t>
            </a:r>
            <a:r>
              <a:rPr lang="ko-KR" altLang="en-US" sz="2000" dirty="0" smtClean="0"/>
              <a:t>가장 에너지가 낮은 상태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34651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5167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조작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강한 자기장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전자파를 통해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형성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endParaRPr lang="en-US" altLang="ko-KR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39952" y="2852936"/>
            <a:ext cx="2304256" cy="3096344"/>
            <a:chOff x="4788024" y="3393246"/>
            <a:chExt cx="2304256" cy="2123986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1835696" y="2852936"/>
            <a:ext cx="2304256" cy="3096344"/>
            <a:chOff x="4788024" y="3393246"/>
            <a:chExt cx="2304256" cy="2123986"/>
          </a:xfrm>
        </p:grpSpPr>
        <p:cxnSp>
          <p:nvCxnSpPr>
            <p:cNvPr id="24" name="직선 화살표 연결선 23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rot="16200000">
            <a:off x="2998800" y="3958362"/>
            <a:ext cx="2282303" cy="1107659"/>
            <a:chOff x="960317" y="4113076"/>
            <a:chExt cx="1911542" cy="927720"/>
          </a:xfrm>
        </p:grpSpPr>
        <p:sp>
          <p:nvSpPr>
            <p:cNvPr id="8" name="오른쪽 화살표 7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3960" y="6125234"/>
            <a:ext cx="5167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/>
              <a:t>Spin Up: </a:t>
            </a:r>
            <a:r>
              <a:rPr lang="ko-KR" altLang="en-US" sz="2000" dirty="0" smtClean="0"/>
              <a:t>가장 에너지가 </a:t>
            </a:r>
            <a:r>
              <a:rPr lang="ko-KR" altLang="en-US" sz="2000" dirty="0"/>
              <a:t>높</a:t>
            </a:r>
            <a:r>
              <a:rPr lang="ko-KR" altLang="en-US" sz="2000" dirty="0" smtClean="0"/>
              <a:t>은 상태</a:t>
            </a:r>
            <a:endParaRPr lang="en-US" altLang="ko-KR" sz="2000" dirty="0" smtClean="0"/>
          </a:p>
        </p:txBody>
      </p:sp>
      <p:sp>
        <p:nvSpPr>
          <p:cNvPr id="3" name="타원 2"/>
          <p:cNvSpPr/>
          <p:nvPr/>
        </p:nvSpPr>
        <p:spPr>
          <a:xfrm>
            <a:off x="5220073" y="3682564"/>
            <a:ext cx="3672408" cy="226671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796136" y="3916434"/>
            <a:ext cx="2880320" cy="179897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228184" y="4097376"/>
            <a:ext cx="2160240" cy="1437089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852592" y="4352775"/>
            <a:ext cx="1236712" cy="92629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8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80481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조작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방안의 온도 에너지만으로도 </a:t>
            </a:r>
            <a:r>
              <a:rPr lang="en-US" altLang="ko-KR" sz="1600" dirty="0" smtClean="0"/>
              <a:t>Spin up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Spin Down</a:t>
            </a:r>
            <a:r>
              <a:rPr lang="ko-KR" altLang="en-US" sz="1600" dirty="0" smtClean="0"/>
              <a:t>이 반복할 수 있음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불안정한 상태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endParaRPr lang="en-US" altLang="ko-KR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39952" y="2852936"/>
            <a:ext cx="2304256" cy="3096344"/>
            <a:chOff x="4788024" y="3393246"/>
            <a:chExt cx="2304256" cy="2123986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1835696" y="2852936"/>
            <a:ext cx="2304256" cy="3096344"/>
            <a:chOff x="4788024" y="3393246"/>
            <a:chExt cx="2304256" cy="2123986"/>
          </a:xfrm>
        </p:grpSpPr>
        <p:cxnSp>
          <p:nvCxnSpPr>
            <p:cNvPr id="24" name="직선 화살표 연결선 23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rot="16200000">
            <a:off x="2998800" y="3958362"/>
            <a:ext cx="2282303" cy="1107659"/>
            <a:chOff x="960317" y="4113076"/>
            <a:chExt cx="1911542" cy="927720"/>
          </a:xfrm>
        </p:grpSpPr>
        <p:sp>
          <p:nvSpPr>
            <p:cNvPr id="8" name="오른쪽 화살표 7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3960" y="6125234"/>
            <a:ext cx="5167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/>
              <a:t>Absolute Zero</a:t>
            </a:r>
            <a:r>
              <a:rPr lang="ko-KR" altLang="en-US" sz="2000" dirty="0" smtClean="0"/>
              <a:t>의 상태 유지해 주어야 함</a:t>
            </a:r>
            <a:endParaRPr lang="en-US" altLang="ko-KR" sz="2000" dirty="0" smtClean="0"/>
          </a:p>
        </p:txBody>
      </p:sp>
      <p:grpSp>
        <p:nvGrpSpPr>
          <p:cNvPr id="36" name="그룹 35"/>
          <p:cNvGrpSpPr/>
          <p:nvPr/>
        </p:nvGrpSpPr>
        <p:grpSpPr>
          <a:xfrm rot="8663459">
            <a:off x="2966640" y="4107863"/>
            <a:ext cx="2282303" cy="1107659"/>
            <a:chOff x="960317" y="4113076"/>
            <a:chExt cx="1911542" cy="927720"/>
          </a:xfrm>
        </p:grpSpPr>
        <p:sp>
          <p:nvSpPr>
            <p:cNvPr id="37" name="오른쪽 화살표 36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 rot="13631483">
            <a:off x="2948996" y="3958362"/>
            <a:ext cx="2282303" cy="1107659"/>
            <a:chOff x="960317" y="4113076"/>
            <a:chExt cx="1911542" cy="927720"/>
          </a:xfrm>
        </p:grpSpPr>
        <p:sp>
          <p:nvSpPr>
            <p:cNvPr id="41" name="오른쪽 화살표 40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859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639194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조작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전자가 속해있는 자기장에 맞춰 전자파를 줘서 조작</a:t>
            </a:r>
            <a:endParaRPr lang="en-US" altLang="ko-KR" sz="2000" dirty="0" smtClean="0"/>
          </a:p>
          <a:p>
            <a:endParaRPr lang="en-US" altLang="ko-KR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39952" y="2852936"/>
            <a:ext cx="2304256" cy="3096344"/>
            <a:chOff x="4788024" y="3393246"/>
            <a:chExt cx="2304256" cy="2123986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1835696" y="2852936"/>
            <a:ext cx="2304256" cy="3096344"/>
            <a:chOff x="4788024" y="3393246"/>
            <a:chExt cx="2304256" cy="2123986"/>
          </a:xfrm>
        </p:grpSpPr>
        <p:cxnSp>
          <p:nvCxnSpPr>
            <p:cNvPr id="24" name="직선 화살표 연결선 23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rot="5400000">
            <a:off x="2998800" y="3958362"/>
            <a:ext cx="2282303" cy="1107659"/>
            <a:chOff x="960317" y="4113076"/>
            <a:chExt cx="1911542" cy="927720"/>
          </a:xfrm>
        </p:grpSpPr>
        <p:sp>
          <p:nvSpPr>
            <p:cNvPr id="8" name="오른쪽 화살표 7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74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811269"/>
            <a:ext cx="8229600" cy="1642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   </a:t>
            </a:r>
            <a:r>
              <a:rPr lang="ko-KR" altLang="en-US" sz="2000" dirty="0" err="1" smtClean="0"/>
              <a:t>루이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브로이</a:t>
            </a:r>
            <a:endParaRPr lang="en-US" altLang="ko-KR" sz="2000" dirty="0" smtClean="0"/>
          </a:p>
          <a:p>
            <a:r>
              <a:rPr lang="ko-KR" altLang="en-US" sz="1600" dirty="0" smtClean="0"/>
              <a:t>모든 물체는 경우에 따라 </a:t>
            </a:r>
            <a:r>
              <a:rPr lang="ko-KR" altLang="en-US" sz="1600" dirty="0" err="1" smtClean="0"/>
              <a:t>물질파라는</a:t>
            </a:r>
            <a:r>
              <a:rPr lang="ko-KR" altLang="en-US" sz="1600" dirty="0" smtClean="0"/>
              <a:t> 파동처럼 행동할 수 있으며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이에 따른 파장과 진동수를 제시함</a:t>
            </a:r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443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파동 함수</a:t>
            </a:r>
            <a:endParaRPr lang="ko-KR" altLang="en-US" sz="2400" dirty="0"/>
          </a:p>
        </p:txBody>
      </p:sp>
      <p:pic>
        <p:nvPicPr>
          <p:cNvPr id="2050" name="Picture 2" descr="ë£¨ì´ ë ë¸ë¡ì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19252"/>
            <a:ext cx="24003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2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75440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조작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전자가 속해있는 자기장에 맞춰 전자파를 줘서 조작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라디오의 주파수처럼 전자에 맞는 파동을 주면 </a:t>
            </a:r>
            <a:r>
              <a:rPr lang="en-US" altLang="ko-KR" dirty="0" smtClean="0"/>
              <a:t>Spin Up </a:t>
            </a:r>
            <a:r>
              <a:rPr lang="ko-KR" altLang="en-US" dirty="0" smtClean="0"/>
              <a:t>상태가 됨</a:t>
            </a:r>
            <a:endParaRPr lang="en-US" altLang="ko-KR" sz="2000" dirty="0" smtClean="0"/>
          </a:p>
          <a:p>
            <a:endParaRPr lang="en-US" altLang="ko-KR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39952" y="2852936"/>
            <a:ext cx="2304256" cy="3096344"/>
            <a:chOff x="4788024" y="3393246"/>
            <a:chExt cx="2304256" cy="2123986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1835696" y="2852936"/>
            <a:ext cx="2304256" cy="3096344"/>
            <a:chOff x="4788024" y="3393246"/>
            <a:chExt cx="2304256" cy="2123986"/>
          </a:xfrm>
        </p:grpSpPr>
        <p:cxnSp>
          <p:nvCxnSpPr>
            <p:cNvPr id="24" name="직선 화살표 연결선 23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2998800" y="3958362"/>
            <a:ext cx="2282303" cy="1107659"/>
            <a:chOff x="960317" y="4113076"/>
            <a:chExt cx="1911542" cy="927720"/>
          </a:xfrm>
        </p:grpSpPr>
        <p:sp>
          <p:nvSpPr>
            <p:cNvPr id="8" name="오른쪽 화살표 7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220073" y="3682564"/>
            <a:ext cx="3672408" cy="2266716"/>
            <a:chOff x="5220073" y="3682564"/>
            <a:chExt cx="3672408" cy="2266716"/>
          </a:xfrm>
        </p:grpSpPr>
        <p:sp>
          <p:nvSpPr>
            <p:cNvPr id="3" name="타원 2"/>
            <p:cNvSpPr/>
            <p:nvPr/>
          </p:nvSpPr>
          <p:spPr>
            <a:xfrm>
              <a:off x="5220073" y="3682564"/>
              <a:ext cx="3672408" cy="2266716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796136" y="3916434"/>
              <a:ext cx="2880320" cy="1798975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228184" y="4097376"/>
              <a:ext cx="2160240" cy="1437089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852592" y="4352775"/>
              <a:ext cx="1236712" cy="92629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30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7760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조작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전자가 속해있는 자기장에 맞춰 전자파를 줘서 조작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- </a:t>
            </a:r>
            <a:r>
              <a:rPr lang="ko-KR" altLang="en-US" dirty="0"/>
              <a:t>라디오의 주파수처럼 전자에 맞는 파동을 주면 </a:t>
            </a:r>
            <a:r>
              <a:rPr lang="en-US" altLang="ko-KR" dirty="0"/>
              <a:t>Spin Up </a:t>
            </a:r>
            <a:r>
              <a:rPr lang="ko-KR" altLang="en-US" dirty="0"/>
              <a:t>상태가 됨</a:t>
            </a: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39952" y="2852936"/>
            <a:ext cx="2304256" cy="3096344"/>
            <a:chOff x="4788024" y="3393246"/>
            <a:chExt cx="2304256" cy="2123986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1835696" y="2852936"/>
            <a:ext cx="2304256" cy="3096344"/>
            <a:chOff x="4788024" y="3393246"/>
            <a:chExt cx="2304256" cy="2123986"/>
          </a:xfrm>
        </p:grpSpPr>
        <p:cxnSp>
          <p:nvCxnSpPr>
            <p:cNvPr id="24" name="직선 화살표 연결선 23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rot="16200000">
            <a:off x="2998800" y="3958362"/>
            <a:ext cx="2282303" cy="1107659"/>
            <a:chOff x="960317" y="4113076"/>
            <a:chExt cx="1911542" cy="927720"/>
          </a:xfrm>
        </p:grpSpPr>
        <p:sp>
          <p:nvSpPr>
            <p:cNvPr id="8" name="오른쪽 화살표 7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220073" y="3682564"/>
            <a:ext cx="3672408" cy="2266716"/>
            <a:chOff x="5220073" y="3682564"/>
            <a:chExt cx="3672408" cy="2266716"/>
          </a:xfrm>
        </p:grpSpPr>
        <p:sp>
          <p:nvSpPr>
            <p:cNvPr id="3" name="타원 2"/>
            <p:cNvSpPr/>
            <p:nvPr/>
          </p:nvSpPr>
          <p:spPr>
            <a:xfrm>
              <a:off x="5220073" y="3682564"/>
              <a:ext cx="3672408" cy="2266716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796136" y="3916434"/>
              <a:ext cx="2880320" cy="1798975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228184" y="4097376"/>
              <a:ext cx="2160240" cy="1437089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852592" y="4352775"/>
              <a:ext cx="1236712" cy="92629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446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77600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조작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전자파를 전자의 특정 상태에서 머물게 정지시키면 </a:t>
            </a:r>
            <a:r>
              <a:rPr lang="en-US" altLang="ko-KR" sz="1600" dirty="0" smtClean="0"/>
              <a:t>superposition </a:t>
            </a:r>
            <a:r>
              <a:rPr lang="ko-KR" altLang="en-US" sz="1600" dirty="0" smtClean="0"/>
              <a:t>형성</a:t>
            </a: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39952" y="2852936"/>
            <a:ext cx="2304256" cy="3096344"/>
            <a:chOff x="4788024" y="3393246"/>
            <a:chExt cx="2304256" cy="2123986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1835696" y="2852936"/>
            <a:ext cx="2304256" cy="3096344"/>
            <a:chOff x="4788024" y="3393246"/>
            <a:chExt cx="2304256" cy="2123986"/>
          </a:xfrm>
        </p:grpSpPr>
        <p:cxnSp>
          <p:nvCxnSpPr>
            <p:cNvPr id="24" name="직선 화살표 연결선 23"/>
            <p:cNvCxnSpPr/>
            <p:nvPr/>
          </p:nvCxnSpPr>
          <p:spPr>
            <a:xfrm flipV="1">
              <a:off x="4788024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65212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6444208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7092280" y="4379039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4788024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565212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6444208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7092280" y="3393246"/>
              <a:ext cx="0" cy="113819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rot="18311351">
            <a:off x="2998800" y="3958362"/>
            <a:ext cx="2282303" cy="1107659"/>
            <a:chOff x="960317" y="4113076"/>
            <a:chExt cx="1911542" cy="927720"/>
          </a:xfrm>
        </p:grpSpPr>
        <p:sp>
          <p:nvSpPr>
            <p:cNvPr id="8" name="오른쪽 화살표 7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220073" y="3682564"/>
            <a:ext cx="3672408" cy="2266716"/>
            <a:chOff x="5220073" y="3682564"/>
            <a:chExt cx="3672408" cy="2266716"/>
          </a:xfrm>
        </p:grpSpPr>
        <p:sp>
          <p:nvSpPr>
            <p:cNvPr id="3" name="타원 2"/>
            <p:cNvSpPr/>
            <p:nvPr/>
          </p:nvSpPr>
          <p:spPr>
            <a:xfrm>
              <a:off x="5220073" y="3682564"/>
              <a:ext cx="3672408" cy="2266716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796136" y="3916434"/>
              <a:ext cx="2880320" cy="1798975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228184" y="4097376"/>
              <a:ext cx="2160240" cy="1437089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852592" y="4352775"/>
              <a:ext cx="1236712" cy="92629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050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77600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정보 읽기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원자 옆에 내장된 트랜지스터 사용해서 읽음</a:t>
            </a: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833358" y="3553003"/>
            <a:ext cx="1013332" cy="491796"/>
            <a:chOff x="960317" y="4113076"/>
            <a:chExt cx="1911542" cy="927720"/>
          </a:xfrm>
        </p:grpSpPr>
        <p:sp>
          <p:nvSpPr>
            <p:cNvPr id="8" name="오른쪽 화살표 7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rot="5400000">
            <a:off x="842945" y="5117184"/>
            <a:ext cx="1013332" cy="491796"/>
            <a:chOff x="960317" y="4113076"/>
            <a:chExt cx="1911542" cy="927720"/>
          </a:xfrm>
        </p:grpSpPr>
        <p:sp>
          <p:nvSpPr>
            <p:cNvPr id="36" name="오른쪽 화살표 35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101752" y="2993470"/>
            <a:ext cx="1008112" cy="3096345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71999" y="2990672"/>
            <a:ext cx="4382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트랜지스터의 특정 수준의 에너지보다 </a:t>
            </a:r>
            <a:endParaRPr lang="en-US" altLang="ko-KR" sz="1600" dirty="0" smtClean="0"/>
          </a:p>
          <a:p>
            <a:r>
              <a:rPr lang="ko-KR" altLang="en-US" sz="1600" dirty="0" smtClean="0"/>
              <a:t>입자가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갖고 있는 에너지가 높다면 통과 가능 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763960" y="2993470"/>
            <a:ext cx="1152128" cy="3096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2195736" y="3798900"/>
            <a:ext cx="2880320" cy="28851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2195736" y="5176208"/>
            <a:ext cx="792088" cy="28851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77600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정보 읽기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원자 옆에 내장된 트랜지스터 사용해서 읽음</a:t>
            </a: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3" name="직사각형 2"/>
          <p:cNvSpPr/>
          <p:nvPr/>
        </p:nvSpPr>
        <p:spPr>
          <a:xfrm>
            <a:off x="1115616" y="4293096"/>
            <a:ext cx="6840760" cy="136815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29384" y="3651495"/>
            <a:ext cx="3613224" cy="641601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++++ Gate ++++</a:t>
            </a:r>
            <a:endParaRPr lang="ko-KR" altLang="en-US" sz="2400" b="1" dirty="0"/>
          </a:p>
        </p:txBody>
      </p:sp>
      <p:sp>
        <p:nvSpPr>
          <p:cNvPr id="5" name="타원 4"/>
          <p:cNvSpPr/>
          <p:nvPr/>
        </p:nvSpPr>
        <p:spPr>
          <a:xfrm>
            <a:off x="251520" y="3392996"/>
            <a:ext cx="2477864" cy="1800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342608" y="3392996"/>
            <a:ext cx="2733812" cy="1800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043608" y="4077072"/>
            <a:ext cx="1152128" cy="50405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7164288" y="4077072"/>
            <a:ext cx="1152128" cy="50405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둥근 사각형 10"/>
          <p:cNvSpPr/>
          <p:nvPr/>
        </p:nvSpPr>
        <p:spPr>
          <a:xfrm rot="10800000">
            <a:off x="2729383" y="4268440"/>
            <a:ext cx="3613224" cy="708732"/>
          </a:xfrm>
          <a:prstGeom prst="round2Same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18" idx="0"/>
          </p:cNvCxnSpPr>
          <p:nvPr/>
        </p:nvCxnSpPr>
        <p:spPr>
          <a:xfrm flipH="1" flipV="1">
            <a:off x="4535995" y="3068960"/>
            <a:ext cx="1" cy="5825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700040" y="4293096"/>
            <a:ext cx="3613224" cy="6416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+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286436" y="4779404"/>
            <a:ext cx="440431" cy="4404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3707904" y="5373216"/>
            <a:ext cx="578532" cy="7920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24042" y="6196662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입자가 </a:t>
            </a:r>
            <a:r>
              <a:rPr lang="en-US" altLang="ko-KR" dirty="0" smtClean="0"/>
              <a:t>Spin Up</a:t>
            </a:r>
            <a:r>
              <a:rPr lang="ko-KR" altLang="en-US" dirty="0" smtClean="0"/>
              <a:t>인 경우에는 전류가 흐른다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96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77600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정보 읽기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7227" y="2492896"/>
            <a:ext cx="62646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전자뿐만 아니라 원자의 원자핵을 </a:t>
            </a:r>
            <a:r>
              <a:rPr lang="ko-KR" altLang="en-US" dirty="0" err="1" smtClean="0"/>
              <a:t>큐비트로</a:t>
            </a:r>
            <a:r>
              <a:rPr lang="ko-KR" altLang="en-US" dirty="0" smtClean="0"/>
              <a:t> 활용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전자에 비해 </a:t>
            </a:r>
            <a:r>
              <a:rPr lang="en-US" altLang="ko-KR" sz="1600" dirty="0" smtClean="0"/>
              <a:t>spin</a:t>
            </a:r>
            <a:r>
              <a:rPr lang="ko-KR" altLang="en-US" sz="1600" dirty="0" smtClean="0"/>
              <a:t>이 매우 약함</a:t>
            </a:r>
            <a:r>
              <a:rPr lang="en-US" altLang="ko-KR" sz="1200" dirty="0" smtClean="0"/>
              <a:t>(2000</a:t>
            </a:r>
            <a:r>
              <a:rPr lang="ko-KR" altLang="en-US" sz="1200" dirty="0" smtClean="0"/>
              <a:t>배 약함</a:t>
            </a:r>
            <a:r>
              <a:rPr lang="en-US" altLang="ko-KR" sz="1200" dirty="0" smtClean="0"/>
              <a:t>)</a:t>
            </a:r>
            <a:br>
              <a:rPr lang="en-US" altLang="ko-KR" sz="1200" dirty="0" smtClean="0"/>
            </a:br>
            <a:r>
              <a:rPr lang="en-US" altLang="ko-KR" sz="1200" dirty="0" smtClean="0"/>
              <a:t>-  </a:t>
            </a:r>
            <a:r>
              <a:rPr lang="ko-KR" altLang="en-US" sz="1600" dirty="0" smtClean="0"/>
              <a:t>매우 고립적인 입자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여전히 전자파로 </a:t>
            </a:r>
            <a:r>
              <a:rPr lang="en-US" altLang="ko-KR" sz="1600" dirty="0" smtClean="0"/>
              <a:t>Spin </a:t>
            </a:r>
            <a:r>
              <a:rPr lang="ko-KR" altLang="en-US" sz="1600" dirty="0" smtClean="0"/>
              <a:t>효과를 줄 수 있음</a:t>
            </a:r>
            <a:endParaRPr lang="en-US" altLang="ko-KR" sz="1600" dirty="0" smtClean="0"/>
          </a:p>
          <a:p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외부에서 주는 자기장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원자 내부의 원자핵에서 나오는 내부 자기장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51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77600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정보 읽기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7227" y="2276872"/>
            <a:ext cx="62646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원자핵의 자기장 </a:t>
            </a:r>
            <a:r>
              <a:rPr lang="en-US" altLang="ko-KR" dirty="0" smtClean="0"/>
              <a:t>– 2</a:t>
            </a:r>
            <a:r>
              <a:rPr lang="ko-KR" altLang="en-US" dirty="0" smtClean="0"/>
              <a:t>가지 상태를 가질 수 있음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원자핵의 방향에 따라 전자의 방향을 결정 가능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t="18905" r="5358" b="35091"/>
          <a:stretch/>
        </p:blipFill>
        <p:spPr bwMode="auto">
          <a:xfrm>
            <a:off x="251520" y="3356992"/>
            <a:ext cx="4414087" cy="224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7" t="18846" r="5166" b="35257"/>
          <a:stretch/>
        </p:blipFill>
        <p:spPr bwMode="auto">
          <a:xfrm>
            <a:off x="4792698" y="3356992"/>
            <a:ext cx="4139952" cy="223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59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77600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정보 읽기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7227" y="2276872"/>
            <a:ext cx="626469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원자핵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전자가 향할 방향을 결정해 주는 역할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t="18905" r="5358" b="35091"/>
          <a:stretch/>
        </p:blipFill>
        <p:spPr bwMode="auto">
          <a:xfrm>
            <a:off x="251520" y="3356992"/>
            <a:ext cx="4414087" cy="224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7" t="18846" r="5166" b="35257"/>
          <a:stretch/>
        </p:blipFill>
        <p:spPr bwMode="auto">
          <a:xfrm>
            <a:off x="4792698" y="3356992"/>
            <a:ext cx="4139952" cy="223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8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59" y="1700808"/>
            <a:ext cx="77600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정보 읽기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7226" y="2276872"/>
            <a:ext cx="718316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실리콘 </a:t>
            </a:r>
            <a:r>
              <a:rPr lang="en-US" altLang="ko-KR" dirty="0" smtClean="0"/>
              <a:t>28: </a:t>
            </a:r>
            <a:r>
              <a:rPr lang="ko-KR" altLang="en-US" dirty="0" smtClean="0"/>
              <a:t>원자의 회전이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물질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양자 입자로 사용할 원자</a:t>
            </a:r>
            <a:r>
              <a:rPr lang="en-US" altLang="ko-KR" dirty="0" smtClean="0"/>
              <a:t>(P(</a:t>
            </a:r>
            <a:r>
              <a:rPr lang="ko-KR" altLang="en-US" dirty="0" smtClean="0"/>
              <a:t>인</a:t>
            </a:r>
            <a:r>
              <a:rPr lang="en-US" altLang="ko-KR" dirty="0" smtClean="0"/>
              <a:t>)) </a:t>
            </a:r>
            <a:r>
              <a:rPr lang="ko-KR" altLang="en-US" dirty="0" smtClean="0"/>
              <a:t>등을 실리콘에 </a:t>
            </a:r>
            <a:r>
              <a:rPr lang="en-US" altLang="ko-KR" dirty="0" smtClean="0"/>
              <a:t>Doping </a:t>
            </a:r>
            <a:r>
              <a:rPr lang="ko-KR" altLang="en-US" dirty="0" smtClean="0"/>
              <a:t>해서 사용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/>
              <a:t>큐비트의</a:t>
            </a:r>
            <a:r>
              <a:rPr lang="ko-KR" altLang="en-US" dirty="0" smtClean="0"/>
              <a:t> 완벽한 </a:t>
            </a:r>
            <a:r>
              <a:rPr lang="ko-KR" altLang="en-US" dirty="0" err="1" smtClean="0"/>
              <a:t>플렛폼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77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감사합니다</a:t>
            </a:r>
            <a:endParaRPr lang="ko-KR" altLang="en-US" sz="40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4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47244"/>
            <a:ext cx="8229600" cy="483408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파동 함수란 무엇을 의미하는가</a:t>
            </a:r>
            <a:r>
              <a:rPr lang="en-US" altLang="ko-KR" sz="2000" dirty="0" smtClean="0"/>
              <a:t>?</a:t>
            </a:r>
            <a:br>
              <a:rPr lang="en-US" altLang="ko-KR" sz="2000" dirty="0" smtClean="0"/>
            </a:br>
            <a:r>
              <a:rPr lang="ko-KR" altLang="en-US" sz="1600" dirty="0" smtClean="0"/>
              <a:t>양자 역학이라는 이론으로 발전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루디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브로이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1800" dirty="0" smtClean="0"/>
              <a:t>1) </a:t>
            </a:r>
            <a:r>
              <a:rPr lang="ko-KR" altLang="en-US" sz="1800" dirty="0" err="1" smtClean="0"/>
              <a:t>베르너</a:t>
            </a:r>
            <a:r>
              <a:rPr lang="ko-KR" altLang="en-US" sz="1800" dirty="0" smtClean="0"/>
              <a:t> 하이젠베르크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2) </a:t>
            </a:r>
            <a:r>
              <a:rPr lang="ko-KR" altLang="en-US" sz="1800" dirty="0" err="1" smtClean="0"/>
              <a:t>에르빈</a:t>
            </a:r>
            <a:r>
              <a:rPr lang="ko-KR" altLang="en-US" sz="1800" dirty="0" smtClean="0"/>
              <a:t> 슈뢰딩거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3) </a:t>
            </a:r>
            <a:r>
              <a:rPr lang="ko-KR" altLang="en-US" sz="1800" dirty="0" smtClean="0"/>
              <a:t>폴 </a:t>
            </a:r>
            <a:r>
              <a:rPr lang="ko-KR" altLang="en-US" sz="1800" dirty="0" err="1" smtClean="0"/>
              <a:t>디랙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4) </a:t>
            </a:r>
            <a:r>
              <a:rPr lang="ko-KR" altLang="en-US" sz="1800" dirty="0" err="1" smtClean="0"/>
              <a:t>막스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보른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600" dirty="0" err="1" smtClean="0"/>
              <a:t>루이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브로이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파동 함수의 진폭은 입자의 밀도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막스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보른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파동 함수의 진폭의 절댓값을 입자가 해당 위치에 존재할 확률 밀도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많은 논란 후 </a:t>
            </a:r>
            <a:r>
              <a:rPr lang="ko-KR" altLang="en-US" sz="1400" dirty="0" err="1" smtClean="0"/>
              <a:t>막스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보른의</a:t>
            </a:r>
            <a:r>
              <a:rPr lang="ko-KR" altLang="en-US" sz="1400" dirty="0" smtClean="0"/>
              <a:t> 생각이 정당하다는 사실이 밝혀짐</a:t>
            </a:r>
            <a:endParaRPr lang="en-US" altLang="ko-KR" sz="1800" dirty="0" smtClean="0"/>
          </a:p>
          <a:p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443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파동 함수</a:t>
            </a:r>
            <a:endParaRPr lang="ko-KR" altLang="en-US" sz="2400" dirty="0"/>
          </a:p>
        </p:txBody>
      </p:sp>
      <p:pic>
        <p:nvPicPr>
          <p:cNvPr id="7" name="Picture 2" descr="ë£¨ì´ ë ë¸ë¡ì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436095"/>
            <a:ext cx="1494772" cy="189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ë§ì¤ ë³´ë¥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468830"/>
            <a:ext cx="1494772" cy="19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1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47244"/>
            <a:ext cx="8003232" cy="15937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인물</a:t>
            </a:r>
            <a:endParaRPr lang="en-US" altLang="ko-KR" sz="2000" b="1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  </a:t>
            </a:r>
            <a:r>
              <a:rPr lang="en-US" altLang="ko-KR" sz="1800" dirty="0" smtClean="0"/>
              <a:t>1) </a:t>
            </a:r>
            <a:r>
              <a:rPr lang="ko-KR" altLang="en-US" sz="1800" dirty="0" err="1" smtClean="0"/>
              <a:t>베르너</a:t>
            </a:r>
            <a:r>
              <a:rPr lang="ko-KR" altLang="en-US" sz="1800" dirty="0" smtClean="0"/>
              <a:t> 하이젠베르크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600" dirty="0" smtClean="0"/>
              <a:t>         </a:t>
            </a:r>
            <a:r>
              <a:rPr lang="ko-KR" altLang="en-US" sz="1600" dirty="0" smtClean="0"/>
              <a:t>불확정성 원리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행렬역학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양자역학의 발전에 절대적인 공헌</a:t>
            </a:r>
            <a:endParaRPr lang="en-US" altLang="ko-KR" sz="1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443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파동 함수</a:t>
            </a:r>
            <a:endParaRPr lang="ko-KR" altLang="en-US" sz="24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57200" y="2972576"/>
            <a:ext cx="8003232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800" dirty="0"/>
              <a:t> </a:t>
            </a:r>
            <a:r>
              <a:rPr lang="en-US" altLang="ko-KR" sz="1800" dirty="0" smtClean="0"/>
              <a:t>   2) </a:t>
            </a:r>
            <a:r>
              <a:rPr lang="ko-KR" altLang="en-US" sz="1800" dirty="0" err="1" smtClean="0"/>
              <a:t>에르빈</a:t>
            </a:r>
            <a:r>
              <a:rPr lang="ko-KR" altLang="en-US" sz="1800" dirty="0" smtClean="0"/>
              <a:t> 슈뢰딩거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슈뢰딩거 방정식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루디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브로이의</a:t>
            </a:r>
            <a:r>
              <a:rPr lang="ko-KR" altLang="en-US" sz="1600" dirty="0" smtClean="0"/>
              <a:t> 전자의 파동이론을 발전시킨 것</a:t>
            </a:r>
            <a:r>
              <a:rPr lang="en-US" altLang="ko-KR" sz="1600" dirty="0" smtClean="0"/>
              <a:t>), 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슈뢰딩거의 고양이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양자 역학에 기여</a:t>
            </a:r>
            <a:endParaRPr lang="en-US" altLang="ko-KR" sz="1600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47564" y="4437112"/>
            <a:ext cx="7848872" cy="9816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 3) </a:t>
            </a:r>
            <a:r>
              <a:rPr lang="ko-KR" altLang="en-US" sz="1800" dirty="0"/>
              <a:t>폴 </a:t>
            </a:r>
            <a:r>
              <a:rPr lang="ko-KR" altLang="en-US" sz="1800" dirty="0" err="1"/>
              <a:t>디랙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  <a:r>
              <a:rPr lang="ko-KR" altLang="en-US" sz="1600" dirty="0"/>
              <a:t>영국의 이론물리학자</a:t>
            </a:r>
            <a:r>
              <a:rPr lang="en-US" altLang="ko-KR" sz="1600" dirty="0"/>
              <a:t>, </a:t>
            </a:r>
            <a:r>
              <a:rPr lang="ko-KR" altLang="en-US" sz="1600" dirty="0"/>
              <a:t>양자역학을 탄생시킨 사람 중 </a:t>
            </a:r>
            <a:r>
              <a:rPr lang="ko-KR" altLang="en-US" sz="1600" dirty="0" smtClean="0"/>
              <a:t>하나</a:t>
            </a:r>
            <a:r>
              <a:rPr lang="en-US" altLang="ko-KR" sz="1600" dirty="0" smtClean="0"/>
              <a:t>, </a:t>
            </a:r>
            <a:br>
              <a:rPr lang="en-US" altLang="ko-KR" sz="1600" dirty="0" smtClean="0"/>
            </a:br>
            <a:r>
              <a:rPr lang="en-US" altLang="ko-KR" sz="1600" dirty="0" smtClean="0"/>
              <a:t>     </a:t>
            </a:r>
            <a:r>
              <a:rPr lang="ko-KR" altLang="en-US" sz="1600" dirty="0" smtClean="0"/>
              <a:t>양자 상태 표현하는 </a:t>
            </a:r>
            <a:r>
              <a:rPr lang="ko-KR" altLang="en-US" sz="1600" dirty="0" err="1"/>
              <a:t>브</a:t>
            </a:r>
            <a:r>
              <a:rPr lang="ko-KR" altLang="en-US" sz="1600" dirty="0" err="1" smtClean="0"/>
              <a:t>라</a:t>
            </a:r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켓</a:t>
            </a:r>
            <a:r>
              <a:rPr lang="ko-KR" altLang="en-US" sz="1600" dirty="0" smtClean="0"/>
              <a:t> 표기법 개발</a:t>
            </a:r>
            <a:endParaRPr lang="en-US" altLang="ko-KR" sz="1600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47564" y="5471702"/>
            <a:ext cx="7848872" cy="981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/>
              <a:t> 4) </a:t>
            </a:r>
            <a:r>
              <a:rPr lang="ko-KR" altLang="en-US" sz="2000" dirty="0" err="1"/>
              <a:t>막스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보른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</a:t>
            </a:r>
            <a:r>
              <a:rPr lang="ko-KR" altLang="en-US" sz="1800" dirty="0"/>
              <a:t>슈뢰딩거의 연구를 기초로 </a:t>
            </a:r>
            <a:r>
              <a:rPr lang="ko-KR" altLang="en-US" sz="1800" dirty="0" err="1"/>
              <a:t>물질파는</a:t>
            </a:r>
            <a:r>
              <a:rPr lang="ko-KR" altLang="en-US" sz="1800" dirty="0"/>
              <a:t> 단순히 어떤 주어진 장소에서 </a:t>
            </a:r>
            <a:r>
              <a:rPr lang="ko-KR" altLang="en-US" sz="1800" dirty="0" smtClean="0"/>
              <a:t>입자가</a:t>
            </a:r>
            <a:endParaRPr lang="en-US" altLang="ko-KR" sz="1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700" dirty="0"/>
              <a:t> </a:t>
            </a:r>
            <a:r>
              <a:rPr lang="en-US" altLang="ko-KR" sz="1700" dirty="0" smtClean="0"/>
              <a:t>    </a:t>
            </a:r>
            <a:r>
              <a:rPr lang="ko-KR" altLang="en-US" sz="1700" dirty="0" smtClean="0"/>
              <a:t>존재할 확률일 </a:t>
            </a:r>
            <a:r>
              <a:rPr lang="ko-KR" altLang="en-US" sz="1700" dirty="0" err="1" smtClean="0"/>
              <a:t>뿐이다고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결론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05547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47244"/>
            <a:ext cx="8229600" cy="483408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 err="1" smtClean="0"/>
              <a:t>루이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브로이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1800" dirty="0" smtClean="0"/>
              <a:t>전자의 궤적을 안내하는 어떤 파동이 존재한다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전자가 핵 주위를 돌 때 그것이 따라가야 하는 길을 잡아주는 파동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파동은 전자의 질량과 속도에 의해 결정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슈뢰딩거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물리적 사건들은 근본적으로 파동 현상이다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파동 현상들이 따르는 법칙을 탐구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|</a:t>
            </a:r>
            <a:r>
              <a:rPr lang="el-GR" altLang="ko-KR" sz="1800" dirty="0" smtClean="0"/>
              <a:t>ψ</a:t>
            </a:r>
            <a:r>
              <a:rPr lang="en-US" altLang="ko-KR" sz="1800" baseline="30000" dirty="0" smtClean="0"/>
              <a:t>2</a:t>
            </a:r>
            <a:r>
              <a:rPr lang="en-US" altLang="ko-KR" sz="1800" dirty="0" smtClean="0"/>
              <a:t>|</a:t>
            </a:r>
            <a:r>
              <a:rPr lang="ko-KR" altLang="en-US" sz="1800" dirty="0" smtClean="0"/>
              <a:t>은 전자의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</a:rPr>
              <a:t>전하 밀도</a:t>
            </a:r>
            <a:r>
              <a:rPr lang="en-US" altLang="ko-KR" sz="18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18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500" dirty="0" smtClean="0"/>
              <a:t>  </a:t>
            </a:r>
            <a:r>
              <a:rPr lang="ko-KR" altLang="en-US" sz="1500" dirty="0" smtClean="0"/>
              <a:t>일정한 길이나 넓이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또는 부피에 존재하는 전하의 총량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500" dirty="0" smtClean="0"/>
              <a:t>  </a:t>
            </a:r>
            <a:r>
              <a:rPr lang="ko-KR" altLang="en-US" sz="1500" dirty="0" smtClean="0"/>
              <a:t>전하</a:t>
            </a:r>
            <a:r>
              <a:rPr lang="en-US" altLang="ko-KR" sz="1500" dirty="0" smtClean="0"/>
              <a:t>(Electric charge): </a:t>
            </a:r>
            <a:r>
              <a:rPr lang="ko-KR" altLang="en-US" sz="1500" dirty="0" smtClean="0"/>
              <a:t>전자기장에 놓여질 때 힘을 경험하게 하는 물질의 물리적 특성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                          [</a:t>
            </a:r>
            <a:r>
              <a:rPr lang="ko-KR" altLang="en-US" sz="1500" dirty="0" smtClean="0"/>
              <a:t>양성자</a:t>
            </a:r>
            <a:r>
              <a:rPr lang="en-US" altLang="ko-KR" sz="1500" dirty="0" smtClean="0"/>
              <a:t>(Proton)</a:t>
            </a:r>
            <a:r>
              <a:rPr lang="en-US" altLang="ko-KR" sz="1500" dirty="0"/>
              <a:t>,</a:t>
            </a:r>
            <a:r>
              <a:rPr lang="ko-KR" altLang="en-US" sz="1500" dirty="0" smtClean="0"/>
              <a:t> 전자</a:t>
            </a:r>
            <a:r>
              <a:rPr lang="en-US" altLang="ko-KR" sz="1500" dirty="0" smtClean="0"/>
              <a:t>(Electron), </a:t>
            </a:r>
            <a:r>
              <a:rPr lang="ko-KR" altLang="en-US" sz="1200" dirty="0" smtClean="0"/>
              <a:t>중성자</a:t>
            </a:r>
            <a:r>
              <a:rPr lang="en-US" altLang="ko-KR" sz="1200" dirty="0" smtClean="0"/>
              <a:t>(Neutron)</a:t>
            </a:r>
            <a:r>
              <a:rPr lang="en-US" altLang="ko-KR" sz="1500" dirty="0" smtClean="0"/>
              <a:t>]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ko-KR" altLang="en-US" sz="1800" baseline="300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443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파동 함수</a:t>
            </a:r>
            <a:endParaRPr lang="ko-KR" altLang="en-US" sz="2400" dirty="0"/>
          </a:p>
        </p:txBody>
      </p:sp>
      <p:sp>
        <p:nvSpPr>
          <p:cNvPr id="6" name="AutoShape 2" descr="{\displaystyle |\psi |^{2}}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61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47244"/>
            <a:ext cx="8229600" cy="4834084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막스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보른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|</a:t>
            </a:r>
            <a:r>
              <a:rPr lang="el-GR" altLang="ko-KR" sz="1800" dirty="0" smtClean="0"/>
              <a:t>ψ</a:t>
            </a:r>
            <a:r>
              <a:rPr lang="en-US" altLang="ko-KR" sz="1800" baseline="30000" dirty="0" smtClean="0"/>
              <a:t>2</a:t>
            </a:r>
            <a:r>
              <a:rPr lang="en-US" altLang="ko-KR" sz="1800" dirty="0" smtClean="0"/>
              <a:t>|</a:t>
            </a:r>
            <a:r>
              <a:rPr lang="ko-KR" altLang="en-US" sz="1800" dirty="0" smtClean="0"/>
              <a:t>은 전하 밀도가 아닌 </a:t>
            </a:r>
            <a:r>
              <a:rPr lang="ko-KR" altLang="en-US" sz="1800" dirty="0" smtClean="0">
                <a:solidFill>
                  <a:srgbClr val="FF0000"/>
                </a:solidFill>
              </a:rPr>
              <a:t>확률 밀도</a:t>
            </a:r>
            <a:r>
              <a:rPr lang="en-US" altLang="ko-KR" sz="1800" dirty="0" smtClean="0">
                <a:solidFill>
                  <a:srgbClr val="FF0000"/>
                </a:solidFill>
              </a:rPr>
              <a:t/>
            </a:r>
            <a:br>
              <a:rPr lang="en-US" altLang="ko-KR" sz="1800" dirty="0" smtClean="0">
                <a:solidFill>
                  <a:srgbClr val="FF0000"/>
                </a:solidFill>
              </a:rPr>
            </a:br>
            <a:r>
              <a:rPr lang="en-US" altLang="ko-KR" sz="1800" dirty="0" smtClean="0">
                <a:solidFill>
                  <a:srgbClr val="FF0000"/>
                </a:solidFill>
              </a:rPr>
              <a:t>  </a:t>
            </a:r>
            <a:r>
              <a:rPr lang="ko-KR" altLang="en-US" sz="1600" dirty="0" smtClean="0"/>
              <a:t>단지 바로 그 위치에서 입자가 발견될 확률 밀도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/>
              <a:t>|</a:t>
            </a:r>
            <a:r>
              <a:rPr lang="el-GR" altLang="ko-KR" sz="1800" dirty="0"/>
              <a:t>ψ</a:t>
            </a:r>
            <a:r>
              <a:rPr lang="en-US" altLang="ko-KR" sz="1800" baseline="30000" dirty="0"/>
              <a:t>2</a:t>
            </a:r>
            <a:r>
              <a:rPr lang="en-US" altLang="ko-KR" sz="1800" dirty="0" smtClean="0"/>
              <a:t>|</a:t>
            </a:r>
            <a:r>
              <a:rPr lang="ko-KR" altLang="en-US" sz="1800" dirty="0" smtClean="0"/>
              <a:t>이 확률 밀도 함수라고 불리게 되었음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물리학에서 근본적인 차원에서 확률 개념을 도입하게 되었다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ko-KR" altLang="en-US" sz="1800" baseline="300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443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파동 함수</a:t>
            </a:r>
            <a:endParaRPr lang="ko-KR" altLang="en-US" sz="2400" dirty="0"/>
          </a:p>
        </p:txBody>
      </p:sp>
      <p:sp>
        <p:nvSpPr>
          <p:cNvPr id="6" name="AutoShape 2" descr="{\displaystyle |\psi |^{2}}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9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47244"/>
            <a:ext cx="8229600" cy="4978100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 smtClean="0"/>
              <a:t>확률 밀도에 대한 아인슈타인의 불만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“</a:t>
            </a:r>
            <a:r>
              <a:rPr lang="ko-KR" altLang="en-US" sz="1400" dirty="0" smtClean="0"/>
              <a:t>양자역학은 </a:t>
            </a:r>
            <a:r>
              <a:rPr lang="ko-KR" altLang="en-US" sz="1400" dirty="0" err="1"/>
              <a:t>주목받을만</a:t>
            </a:r>
            <a:r>
              <a:rPr lang="ko-KR" altLang="en-US" sz="1400" dirty="0"/>
              <a:t> 하지만 내 예감으로는 그것이 여전히 진실이 아닌 것 같다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그 </a:t>
            </a:r>
            <a:r>
              <a:rPr lang="ko-KR" altLang="en-US" sz="1400" dirty="0"/>
              <a:t>이론은 많은 성과를 내었지만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과거의 </a:t>
            </a:r>
            <a:r>
              <a:rPr lang="ko-KR" altLang="en-US" sz="1400" dirty="0"/>
              <a:t>비밀에 결코 더 가까이 접근한 것 같지는 않다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어쨌든 </a:t>
            </a:r>
            <a:r>
              <a:rPr lang="ko-KR" altLang="en-US" sz="1400" dirty="0"/>
              <a:t>나는 신은 주사위놀이를 하지 않는다고 확신한다</a:t>
            </a:r>
            <a:r>
              <a:rPr lang="en-US" altLang="ko-KR" sz="1400" dirty="0" smtClean="0"/>
              <a:t>.”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- 1926 </a:t>
            </a:r>
            <a:r>
              <a:rPr lang="ko-KR" altLang="en-US" sz="1100" dirty="0" smtClean="0"/>
              <a:t>아인슈타인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“</a:t>
            </a:r>
            <a:r>
              <a:rPr lang="ko-KR" altLang="en-US" sz="1400" dirty="0" smtClean="0"/>
              <a:t>우리는 </a:t>
            </a:r>
            <a:r>
              <a:rPr lang="ko-KR" altLang="en-US" sz="1400" dirty="0"/>
              <a:t>정 반대의 과학적 목표를 지향하고 있다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당신은 </a:t>
            </a:r>
            <a:r>
              <a:rPr lang="ko-KR" altLang="en-US" sz="1400" dirty="0"/>
              <a:t>주사위 놀이를 하는 신을 </a:t>
            </a:r>
            <a:r>
              <a:rPr lang="ko-KR" altLang="en-US" sz="1400" dirty="0" err="1"/>
              <a:t>믿고있고</a:t>
            </a:r>
            <a:r>
              <a:rPr lang="en-US" altLang="ko-KR" sz="1400" dirty="0"/>
              <a:t>, </a:t>
            </a:r>
            <a:r>
              <a:rPr lang="ko-KR" altLang="en-US" sz="1400" dirty="0"/>
              <a:t>나는 사물의 세계 안에 실제 </a:t>
            </a:r>
            <a:r>
              <a:rPr lang="ko-KR" altLang="en-US" sz="1400" dirty="0" smtClean="0"/>
              <a:t>대상으로서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존재하는 </a:t>
            </a:r>
            <a:r>
              <a:rPr lang="ko-KR" altLang="en-US" sz="1400" dirty="0"/>
              <a:t>완벽한 법칙을 믿고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나는 그것을 포착하기 위해 대단히 노력하고 </a:t>
            </a:r>
            <a:r>
              <a:rPr lang="ko-KR" altLang="en-US" sz="1400" dirty="0" smtClean="0"/>
              <a:t>있다</a:t>
            </a:r>
            <a:r>
              <a:rPr lang="en-US" altLang="ko-KR" sz="1400" dirty="0" smtClean="0"/>
              <a:t>.”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100" dirty="0" smtClean="0"/>
              <a:t>- 1948 </a:t>
            </a:r>
            <a:r>
              <a:rPr lang="ko-KR" altLang="en-US" sz="1100" dirty="0" smtClean="0"/>
              <a:t>아인슈타인</a:t>
            </a:r>
            <a:endParaRPr lang="en-US" altLang="ko-KR" sz="1100" dirty="0" smtClean="0"/>
          </a:p>
          <a:p>
            <a:endParaRPr lang="en-US" altLang="ko-KR" sz="1100" baseline="30000" dirty="0"/>
          </a:p>
          <a:p>
            <a:endParaRPr lang="en-US" altLang="ko-KR" sz="1100" baseline="30000" dirty="0" smtClean="0"/>
          </a:p>
          <a:p>
            <a:r>
              <a:rPr lang="ko-KR" altLang="en-US" sz="1800" dirty="0" smtClean="0"/>
              <a:t>사물의 세계 안에 실제 대상으로서 존재하는 법칙을 찾기 위해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양자론과 일반상대성이론을 통합하려는 프로그램 수행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아직 보다 완전한 이론은 개발되지 않음</a:t>
            </a:r>
            <a:endParaRPr lang="ko-KR" altLang="en-US" sz="2000" baseline="300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443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파동 함수</a:t>
            </a:r>
            <a:endParaRPr lang="ko-KR" altLang="en-US" sz="2400" dirty="0"/>
          </a:p>
        </p:txBody>
      </p:sp>
      <p:sp>
        <p:nvSpPr>
          <p:cNvPr id="6" name="AutoShape 2" descr="{\displaystyle |\psi |^{2}}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1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원자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000" dirty="0" smtClean="0"/>
              <a:t>화학 반응을 통해 더 쪼갤 수 없는 단위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dirty="0" smtClean="0"/>
              <a:t>    - </a:t>
            </a:r>
            <a:r>
              <a:rPr lang="ko-KR" altLang="en-US" sz="2000" dirty="0" smtClean="0"/>
              <a:t>양성자</a:t>
            </a:r>
            <a:r>
              <a:rPr lang="en-US" altLang="ko-KR" sz="1600" dirty="0" smtClean="0"/>
              <a:t>(Proton)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  - </a:t>
            </a:r>
            <a:r>
              <a:rPr lang="ko-KR" altLang="en-US" sz="2000" dirty="0" smtClean="0"/>
              <a:t>중성자</a:t>
            </a:r>
            <a:r>
              <a:rPr lang="en-US" altLang="ko-KR" sz="1600" dirty="0" smtClean="0"/>
              <a:t>(Neutron)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  - </a:t>
            </a:r>
            <a:r>
              <a:rPr lang="ko-KR" altLang="en-US" sz="2000" dirty="0" smtClean="0"/>
              <a:t>전자</a:t>
            </a:r>
            <a:r>
              <a:rPr lang="en-US" altLang="ko-KR" sz="1600" dirty="0" smtClean="0"/>
              <a:t>(Electron)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pic>
        <p:nvPicPr>
          <p:cNvPr id="14338" name="Picture 2" descr="ì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52936"/>
            <a:ext cx="3600400" cy="27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88923" y="32023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원자핵</a:t>
            </a:r>
            <a:endParaRPr lang="ko-KR" altLang="en-US" dirty="0"/>
          </a:p>
        </p:txBody>
      </p:sp>
      <p:sp>
        <p:nvSpPr>
          <p:cNvPr id="8" name="오른쪽 중괄호 7"/>
          <p:cNvSpPr/>
          <p:nvPr/>
        </p:nvSpPr>
        <p:spPr>
          <a:xfrm>
            <a:off x="2928883" y="3111543"/>
            <a:ext cx="227456" cy="55103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smtClean="0"/>
              <a:t>원자 모형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pic>
        <p:nvPicPr>
          <p:cNvPr id="15362" name="Picture 2" descr="ëí´ì ìì ëª¨í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6374"/>
            <a:ext cx="2592288" cy="137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í°ì¨ì ìì ëª¨í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706374"/>
            <a:ext cx="2550786" cy="137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9837" y="4672492"/>
            <a:ext cx="1914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돌턴</a:t>
            </a:r>
            <a:r>
              <a:rPr lang="en-US" altLang="ko-KR" sz="1200" b="1" dirty="0" smtClean="0"/>
              <a:t>(1803)</a:t>
            </a:r>
            <a:r>
              <a:rPr lang="ko-KR" altLang="en-US" sz="1200" b="1" dirty="0" smtClean="0"/>
              <a:t>의 원자 모형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ko-KR" altLang="en-US" sz="1200" dirty="0" smtClean="0"/>
              <a:t>화학의 기본 법칙 설명의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이론적 토대 수립</a:t>
            </a:r>
            <a:endParaRPr lang="en-US" altLang="ko-KR" sz="1200" dirty="0" smtClean="0"/>
          </a:p>
          <a:p>
            <a:endParaRPr lang="en-US" altLang="ko-KR" sz="1200" b="1" dirty="0"/>
          </a:p>
          <a:p>
            <a:r>
              <a:rPr lang="ko-KR" altLang="en-US" sz="1200" dirty="0" err="1" smtClean="0"/>
              <a:t>톰슨의</a:t>
            </a:r>
            <a:r>
              <a:rPr lang="ko-KR" altLang="en-US" sz="1200" dirty="0" smtClean="0"/>
              <a:t> 음극선 실험 결과</a:t>
            </a:r>
            <a:endParaRPr lang="en-US" altLang="ko-KR" sz="1200" dirty="0" smtClean="0"/>
          </a:p>
          <a:p>
            <a:r>
              <a:rPr lang="ko-KR" altLang="en-US" sz="1200" dirty="0" smtClean="0"/>
              <a:t>설명 불가능</a:t>
            </a:r>
            <a:endParaRPr lang="en-US" altLang="ko-KR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666044" y="4674622"/>
            <a:ext cx="205808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톰슨</a:t>
            </a:r>
            <a:r>
              <a:rPr lang="en-US" altLang="ko-KR" sz="1200" b="1" dirty="0" smtClean="0"/>
              <a:t>(1897)</a:t>
            </a:r>
            <a:r>
              <a:rPr lang="ko-KR" altLang="en-US" sz="1200" b="1" dirty="0" smtClean="0"/>
              <a:t>의 원자 모형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ko-KR" altLang="en-US" sz="1200" dirty="0" smtClean="0"/>
              <a:t>원자의 전기적 성질을 </a:t>
            </a:r>
            <a:endParaRPr lang="en-US" altLang="ko-KR" sz="1200" dirty="0" smtClean="0"/>
          </a:p>
          <a:p>
            <a:r>
              <a:rPr lang="ko-KR" altLang="en-US" sz="1200" dirty="0" smtClean="0"/>
              <a:t>일부 설명함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100" dirty="0" smtClean="0"/>
              <a:t>(+)</a:t>
            </a:r>
            <a:r>
              <a:rPr lang="ko-KR" altLang="en-US" sz="1100" dirty="0"/>
              <a:t>전하 </a:t>
            </a:r>
            <a:r>
              <a:rPr lang="en-US" altLang="ko-KR" sz="1100" dirty="0"/>
              <a:t>(–)</a:t>
            </a:r>
            <a:r>
              <a:rPr lang="ko-KR" altLang="en-US" sz="1100" dirty="0" smtClean="0"/>
              <a:t>전하</a:t>
            </a:r>
            <a:endParaRPr lang="en-US" altLang="ko-KR" sz="11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리더퍼드의</a:t>
            </a:r>
            <a:r>
              <a:rPr lang="ko-KR" altLang="en-US" sz="1200" dirty="0" smtClean="0"/>
              <a:t> 알파 입자 산란 실험 결과 설명 불가능</a:t>
            </a:r>
            <a:endParaRPr lang="en-US" altLang="ko-KR" sz="1200" dirty="0" smtClean="0"/>
          </a:p>
        </p:txBody>
      </p:sp>
      <p:pic>
        <p:nvPicPr>
          <p:cNvPr id="16" name="Picture 6" descr="ë¬ëí¼ëì ìì ëª¨í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002" y="2467639"/>
            <a:ext cx="2456142" cy="181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322966" y="4672491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리더퍼</a:t>
            </a:r>
            <a:r>
              <a:rPr lang="ko-KR" altLang="en-US" sz="1200" b="1" dirty="0" err="1"/>
              <a:t>드</a:t>
            </a:r>
            <a:r>
              <a:rPr lang="en-US" altLang="ko-KR" sz="1200" b="1" dirty="0" smtClean="0"/>
              <a:t>(1911)</a:t>
            </a:r>
            <a:r>
              <a:rPr lang="ko-KR" altLang="en-US" sz="1200" b="1" dirty="0" smtClean="0"/>
              <a:t>의 원자 모형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ko-KR" altLang="en-US" sz="1200" dirty="0" smtClean="0"/>
              <a:t>원자핵의 존재 및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원자핵의 성질과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원자가 대부분 빈 공간임을 밝힘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수소 선 스펙트럼 설명 불가능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29832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smtClean="0"/>
              <a:t>원자 모형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4672492"/>
            <a:ext cx="1914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보어</a:t>
            </a:r>
            <a:r>
              <a:rPr lang="en-US" altLang="ko-KR" sz="1200" b="1" dirty="0" smtClean="0"/>
              <a:t>(1913)</a:t>
            </a:r>
            <a:r>
              <a:rPr lang="ko-KR" altLang="en-US" sz="1200" b="1" dirty="0" smtClean="0"/>
              <a:t>의 원자 모형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수소 원자의 선 스펙트럼 설명 가능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개 이상의 전자를 </a:t>
            </a:r>
            <a:endParaRPr lang="en-US" altLang="ko-KR" sz="1200" dirty="0" smtClean="0"/>
          </a:p>
          <a:p>
            <a:r>
              <a:rPr lang="ko-KR" altLang="en-US" sz="1200" dirty="0" smtClean="0"/>
              <a:t>가지는 </a:t>
            </a:r>
            <a:r>
              <a:rPr lang="ko-KR" altLang="en-US" sz="1200" b="1" dirty="0" err="1" smtClean="0"/>
              <a:t>다전자</a:t>
            </a:r>
            <a:r>
              <a:rPr lang="ko-KR" altLang="en-US" sz="1200" b="1" dirty="0" smtClean="0"/>
              <a:t> 원자의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선 스펙트럼</a:t>
            </a:r>
            <a:r>
              <a:rPr lang="ko-KR" altLang="en-US" sz="1200" dirty="0" smtClean="0"/>
              <a:t> 설명 불가능</a:t>
            </a:r>
            <a:endParaRPr lang="en-US" altLang="ko-KR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330156" y="4674622"/>
            <a:ext cx="3858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현대의 원자 모형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ko-KR" altLang="en-US" sz="1200" dirty="0" smtClean="0"/>
              <a:t>원자핵 주위에 전자가 발견될 </a:t>
            </a:r>
            <a:r>
              <a:rPr lang="ko-KR" altLang="en-US" sz="1200" b="1" dirty="0" smtClean="0"/>
              <a:t>확률</a:t>
            </a:r>
            <a:r>
              <a:rPr lang="ko-KR" altLang="en-US" sz="1200" dirty="0" smtClean="0"/>
              <a:t>만을 알 수 있으며</a:t>
            </a:r>
            <a:r>
              <a:rPr lang="en-US" altLang="ko-KR" sz="1200" dirty="0" smtClean="0"/>
              <a:t>, </a:t>
            </a:r>
          </a:p>
          <a:p>
            <a:r>
              <a:rPr lang="ko-KR" altLang="en-US" sz="1200" dirty="0" smtClean="0"/>
              <a:t>확률 분포를 구름과 같은 모양으로 나타냄</a:t>
            </a:r>
            <a:endParaRPr lang="en-US" altLang="ko-KR" sz="1200" dirty="0" smtClean="0"/>
          </a:p>
          <a:p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/>
          </a:p>
        </p:txBody>
      </p:sp>
      <p:pic>
        <p:nvPicPr>
          <p:cNvPr id="16386" name="Picture 2" descr="ë³´ì´ì ìì ëª¨í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91345"/>
            <a:ext cx="2376264" cy="185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íëì ìì ëª¨í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55" y="2651932"/>
            <a:ext cx="3188700" cy="17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96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600" dirty="0" smtClean="0"/>
              <a:t>목차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400" dirty="0" smtClean="0"/>
              <a:t>양자 관련 배경 지식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Q </a:t>
            </a:r>
            <a:r>
              <a:rPr lang="ko-KR" altLang="en-US" sz="2400" dirty="0" smtClean="0"/>
              <a:t>비트</a:t>
            </a:r>
            <a:endParaRPr lang="en-US" altLang="ko-KR" sz="2400" dirty="0" smtClean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9746" y="2204864"/>
            <a:ext cx="3336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1)</a:t>
            </a:r>
            <a:r>
              <a:rPr lang="ko-KR" altLang="en-US" dirty="0"/>
              <a:t>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2) </a:t>
            </a:r>
            <a:r>
              <a:rPr lang="ko-KR" altLang="en-US" dirty="0" smtClean="0"/>
              <a:t>파동 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3)</a:t>
            </a:r>
            <a:r>
              <a:rPr lang="ko-KR" altLang="en-US" dirty="0"/>
              <a:t> 원자 및 </a:t>
            </a:r>
            <a:r>
              <a:rPr lang="ko-KR" altLang="en-US" dirty="0" smtClean="0"/>
              <a:t>전자 그리고 전기</a:t>
            </a:r>
            <a:endParaRPr lang="ko-KR" altLang="en-US" dirty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4) </a:t>
            </a:r>
            <a:r>
              <a:rPr lang="ko-KR" altLang="en-US" dirty="0" smtClean="0"/>
              <a:t>자기</a:t>
            </a:r>
            <a:r>
              <a:rPr lang="ko-KR" altLang="en-US" dirty="0"/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315527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원자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45" name="그룹 44"/>
          <p:cNvGrpSpPr/>
          <p:nvPr/>
        </p:nvGrpSpPr>
        <p:grpSpPr>
          <a:xfrm>
            <a:off x="2613540" y="2150660"/>
            <a:ext cx="3916920" cy="3916920"/>
            <a:chOff x="2613540" y="2150660"/>
            <a:chExt cx="3916920" cy="3916920"/>
          </a:xfrm>
        </p:grpSpPr>
        <p:grpSp>
          <p:nvGrpSpPr>
            <p:cNvPr id="44" name="그룹 43"/>
            <p:cNvGrpSpPr/>
            <p:nvPr/>
          </p:nvGrpSpPr>
          <p:grpSpPr>
            <a:xfrm>
              <a:off x="2704553" y="2241673"/>
              <a:ext cx="3734895" cy="3734895"/>
              <a:chOff x="2526966" y="2432840"/>
              <a:chExt cx="3734895" cy="373489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4104890" y="3927096"/>
                <a:ext cx="553681" cy="763650"/>
                <a:chOff x="2828763" y="2996952"/>
                <a:chExt cx="1095165" cy="1510477"/>
              </a:xfrm>
            </p:grpSpPr>
            <p:grpSp>
              <p:nvGrpSpPr>
                <p:cNvPr id="9" name="그룹 8"/>
                <p:cNvGrpSpPr/>
                <p:nvPr/>
              </p:nvGrpSpPr>
              <p:grpSpPr>
                <a:xfrm>
                  <a:off x="2843806" y="2996952"/>
                  <a:ext cx="1080120" cy="365549"/>
                  <a:chOff x="2843806" y="2996952"/>
                  <a:chExt cx="1080120" cy="365549"/>
                </a:xfrm>
              </p:grpSpPr>
              <p:sp>
                <p:nvSpPr>
                  <p:cNvPr id="7" name="타원 6"/>
                  <p:cNvSpPr/>
                  <p:nvPr/>
                </p:nvSpPr>
                <p:spPr>
                  <a:xfrm>
                    <a:off x="2843806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타원 10"/>
                  <p:cNvSpPr/>
                  <p:nvPr/>
                </p:nvSpPr>
                <p:spPr>
                  <a:xfrm>
                    <a:off x="3203846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타원 11"/>
                  <p:cNvSpPr/>
                  <p:nvPr/>
                </p:nvSpPr>
                <p:spPr>
                  <a:xfrm>
                    <a:off x="3563886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2828763" y="3368900"/>
                  <a:ext cx="1080120" cy="366216"/>
                  <a:chOff x="2828763" y="3368900"/>
                  <a:chExt cx="1080120" cy="366216"/>
                </a:xfrm>
              </p:grpSpPr>
              <p:sp>
                <p:nvSpPr>
                  <p:cNvPr id="13" name="타원 12"/>
                  <p:cNvSpPr/>
                  <p:nvPr/>
                </p:nvSpPr>
                <p:spPr>
                  <a:xfrm>
                    <a:off x="2828763" y="3374409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/>
                  <p:cNvSpPr/>
                  <p:nvPr/>
                </p:nvSpPr>
                <p:spPr>
                  <a:xfrm>
                    <a:off x="3188803" y="3368900"/>
                    <a:ext cx="360040" cy="36004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3548843" y="3375075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" name="그룹 18"/>
                <p:cNvGrpSpPr/>
                <p:nvPr/>
              </p:nvGrpSpPr>
              <p:grpSpPr>
                <a:xfrm>
                  <a:off x="2843808" y="3755093"/>
                  <a:ext cx="1080120" cy="365549"/>
                  <a:chOff x="2843808" y="2996952"/>
                  <a:chExt cx="1080120" cy="365549"/>
                </a:xfrm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2843808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3203848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3563888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2843808" y="4141213"/>
                  <a:ext cx="1080120" cy="366216"/>
                  <a:chOff x="2861372" y="3368900"/>
                  <a:chExt cx="1080120" cy="366216"/>
                </a:xfrm>
              </p:grpSpPr>
              <p:sp>
                <p:nvSpPr>
                  <p:cNvPr id="24" name="타원 23"/>
                  <p:cNvSpPr/>
                  <p:nvPr/>
                </p:nvSpPr>
                <p:spPr>
                  <a:xfrm>
                    <a:off x="2861372" y="3374409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>
                    <a:off x="3221412" y="3368900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>
                    <a:off x="3581452" y="3375076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3" name="타원 42"/>
              <p:cNvSpPr/>
              <p:nvPr/>
            </p:nvSpPr>
            <p:spPr>
              <a:xfrm>
                <a:off x="3278290" y="3181042"/>
                <a:ext cx="2232248" cy="223224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2526966" y="2432840"/>
                <a:ext cx="3734895" cy="373489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5597112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3364864" y="4007073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2613540" y="4018108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6348435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480989" y="2150660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480989" y="5885555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139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원자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sp>
        <p:nvSpPr>
          <p:cNvPr id="43" name="타원 42"/>
          <p:cNvSpPr/>
          <p:nvPr/>
        </p:nvSpPr>
        <p:spPr>
          <a:xfrm>
            <a:off x="3455877" y="2989875"/>
            <a:ext cx="2232248" cy="22322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704553" y="2241673"/>
            <a:ext cx="3734895" cy="3734895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597112" y="4007074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364864" y="4007073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613540" y="4018108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6348435" y="4007074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480989" y="2150660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4480989" y="5885555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13540" y="2150660"/>
            <a:ext cx="3916919" cy="391692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872979" y="3147227"/>
            <a:ext cx="1375674" cy="1923785"/>
            <a:chOff x="2843806" y="2996952"/>
            <a:chExt cx="1080122" cy="1510477"/>
          </a:xfrm>
        </p:grpSpPr>
        <p:grpSp>
          <p:nvGrpSpPr>
            <p:cNvPr id="9" name="그룹 8"/>
            <p:cNvGrpSpPr/>
            <p:nvPr/>
          </p:nvGrpSpPr>
          <p:grpSpPr>
            <a:xfrm>
              <a:off x="2843808" y="2996952"/>
              <a:ext cx="1080120" cy="365549"/>
              <a:chOff x="2843808" y="2996952"/>
              <a:chExt cx="1080120" cy="365549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2843808" y="2996952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3203848" y="2996952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3563888" y="3002461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843806" y="3368900"/>
              <a:ext cx="1080121" cy="366216"/>
              <a:chOff x="2843806" y="3368900"/>
              <a:chExt cx="1080121" cy="366216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2843806" y="3374409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203847" y="3368900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3563887" y="3375076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2843808" y="3755093"/>
              <a:ext cx="1080120" cy="365549"/>
              <a:chOff x="2843808" y="2996952"/>
              <a:chExt cx="1080120" cy="365549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2843808" y="2996952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3203848" y="2996952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563888" y="3002461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2843808" y="4141213"/>
              <a:ext cx="1080120" cy="366216"/>
              <a:chOff x="2861372" y="3368900"/>
              <a:chExt cx="1080120" cy="366216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61372" y="3374409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221412" y="3368900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3581452" y="3375076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4" name="직선 연결선 33"/>
          <p:cNvCxnSpPr/>
          <p:nvPr/>
        </p:nvCxnSpPr>
        <p:spPr>
          <a:xfrm flipV="1">
            <a:off x="3131840" y="5070162"/>
            <a:ext cx="763510" cy="720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872979" y="4604588"/>
            <a:ext cx="458557" cy="458557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95156" y="5790662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중성자</a:t>
            </a:r>
            <a:r>
              <a:rPr lang="en-US" altLang="ko-KR" dirty="0" smtClean="0"/>
              <a:t>(neutrons)</a:t>
            </a:r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5306370" y="2449759"/>
            <a:ext cx="763510" cy="720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790093" y="3170259"/>
            <a:ext cx="458557" cy="458557"/>
          </a:xfrm>
          <a:prstGeom prst="ellips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074626" y="2075988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양성</a:t>
            </a:r>
            <a:r>
              <a:rPr lang="ko-KR" altLang="en-US" dirty="0"/>
              <a:t>자</a:t>
            </a:r>
            <a:r>
              <a:rPr lang="en-US" altLang="ko-KR" dirty="0" smtClean="0"/>
              <a:t>(Protons)</a:t>
            </a:r>
            <a:endParaRPr lang="ko-KR" altLang="en-US" dirty="0"/>
          </a:p>
        </p:txBody>
      </p:sp>
      <p:sp>
        <p:nvSpPr>
          <p:cNvPr id="27" name="왼쪽 대괄호 26"/>
          <p:cNvSpPr/>
          <p:nvPr/>
        </p:nvSpPr>
        <p:spPr>
          <a:xfrm rot="5400000">
            <a:off x="4417122" y="2186927"/>
            <a:ext cx="207853" cy="13980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658164" y="2302081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원자</a:t>
            </a:r>
            <a:r>
              <a:rPr lang="ko-KR" altLang="en-US" dirty="0"/>
              <a:t>핵</a:t>
            </a:r>
            <a:r>
              <a:rPr lang="en-US" altLang="ko-KR" dirty="0" smtClean="0"/>
              <a:t>(nucleus)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73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5" grpId="0"/>
      <p:bldP spid="40" grpId="0" animBg="1"/>
      <p:bldP spid="41" grpId="0"/>
      <p:bldP spid="27" grpId="0" animBg="1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282480" y="3735929"/>
            <a:ext cx="553680" cy="763650"/>
            <a:chOff x="2828766" y="2996952"/>
            <a:chExt cx="1095162" cy="1510477"/>
          </a:xfrm>
        </p:grpSpPr>
        <p:grpSp>
          <p:nvGrpSpPr>
            <p:cNvPr id="9" name="그룹 8"/>
            <p:cNvGrpSpPr/>
            <p:nvPr/>
          </p:nvGrpSpPr>
          <p:grpSpPr>
            <a:xfrm>
              <a:off x="2828766" y="2996952"/>
              <a:ext cx="1080120" cy="365549"/>
              <a:chOff x="2828766" y="2996952"/>
              <a:chExt cx="1080120" cy="365549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2828766" y="2996952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3188806" y="2996952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3548845" y="3002461"/>
                <a:ext cx="360041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837120" y="3368900"/>
              <a:ext cx="1080120" cy="366216"/>
              <a:chOff x="2837120" y="3368900"/>
              <a:chExt cx="1080120" cy="366216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2837120" y="3374409"/>
                <a:ext cx="360040" cy="36004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197160" y="3368900"/>
                <a:ext cx="360040" cy="3600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3557200" y="3375075"/>
                <a:ext cx="360040" cy="36004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2843808" y="3755093"/>
              <a:ext cx="1080120" cy="365549"/>
              <a:chOff x="2843808" y="2996952"/>
              <a:chExt cx="1080120" cy="365549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2843808" y="2996952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3203848" y="2996952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563888" y="3002461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2843808" y="4141213"/>
              <a:ext cx="1080120" cy="366216"/>
              <a:chOff x="2861372" y="3368900"/>
              <a:chExt cx="1080120" cy="366216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61372" y="3374409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221412" y="3368900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3581452" y="3375076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원자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sp>
        <p:nvSpPr>
          <p:cNvPr id="33" name="직사각형 32"/>
          <p:cNvSpPr/>
          <p:nvPr/>
        </p:nvSpPr>
        <p:spPr>
          <a:xfrm>
            <a:off x="2597057" y="2172045"/>
            <a:ext cx="3916919" cy="391692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3455877" y="2989875"/>
            <a:ext cx="2232248" cy="22322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704553" y="2241673"/>
            <a:ext cx="3734895" cy="3734895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597112" y="4007074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364864" y="4007073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613540" y="4018108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6348435" y="4007074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480989" y="2150660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4480989" y="5885555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490515" y="2150660"/>
            <a:ext cx="182025" cy="1820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85789" y="2045935"/>
            <a:ext cx="391476" cy="3914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385789" y="5780829"/>
            <a:ext cx="391476" cy="3914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508815" y="3934767"/>
            <a:ext cx="391476" cy="3914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260138" y="3902917"/>
            <a:ext cx="391476" cy="3914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492386" y="3913046"/>
            <a:ext cx="391476" cy="3914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225618" y="3913046"/>
            <a:ext cx="391476" cy="3914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6243710" y="3913383"/>
            <a:ext cx="391476" cy="39147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V="1">
            <a:off x="6599855" y="3645024"/>
            <a:ext cx="283337" cy="267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83192" y="3275692"/>
            <a:ext cx="172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</a:t>
            </a:r>
            <a:r>
              <a:rPr lang="ko-KR" altLang="en-US" dirty="0"/>
              <a:t>자</a:t>
            </a:r>
            <a:r>
              <a:rPr lang="en-US" altLang="ko-KR" dirty="0" smtClean="0"/>
              <a:t>(Electrons)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89593" y="4745069"/>
            <a:ext cx="2531845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전기</a:t>
            </a:r>
            <a:endParaRPr lang="en-US" altLang="ko-KR" sz="2400" b="1" dirty="0" smtClean="0"/>
          </a:p>
          <a:p>
            <a:pPr algn="ctr"/>
            <a:r>
              <a:rPr lang="en-US" altLang="ko-KR" sz="2400" b="1" dirty="0" smtClean="0"/>
              <a:t>Electricity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11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/>
      <p:bldP spid="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원자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45" name="그룹 44"/>
          <p:cNvGrpSpPr/>
          <p:nvPr/>
        </p:nvGrpSpPr>
        <p:grpSpPr>
          <a:xfrm>
            <a:off x="2613540" y="2150660"/>
            <a:ext cx="3916920" cy="3916920"/>
            <a:chOff x="2613540" y="2150660"/>
            <a:chExt cx="3916920" cy="3916920"/>
          </a:xfrm>
        </p:grpSpPr>
        <p:grpSp>
          <p:nvGrpSpPr>
            <p:cNvPr id="44" name="그룹 43"/>
            <p:cNvGrpSpPr/>
            <p:nvPr/>
          </p:nvGrpSpPr>
          <p:grpSpPr>
            <a:xfrm>
              <a:off x="2704553" y="2241673"/>
              <a:ext cx="3734895" cy="3734895"/>
              <a:chOff x="2526966" y="2432840"/>
              <a:chExt cx="3734895" cy="373489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4104890" y="3927096"/>
                <a:ext cx="553681" cy="763650"/>
                <a:chOff x="2828763" y="2996952"/>
                <a:chExt cx="1095165" cy="1510477"/>
              </a:xfrm>
            </p:grpSpPr>
            <p:grpSp>
              <p:nvGrpSpPr>
                <p:cNvPr id="9" name="그룹 8"/>
                <p:cNvGrpSpPr/>
                <p:nvPr/>
              </p:nvGrpSpPr>
              <p:grpSpPr>
                <a:xfrm>
                  <a:off x="2843806" y="2996952"/>
                  <a:ext cx="1080120" cy="365549"/>
                  <a:chOff x="2843806" y="2996952"/>
                  <a:chExt cx="1080120" cy="365549"/>
                </a:xfrm>
              </p:grpSpPr>
              <p:sp>
                <p:nvSpPr>
                  <p:cNvPr id="7" name="타원 6"/>
                  <p:cNvSpPr/>
                  <p:nvPr/>
                </p:nvSpPr>
                <p:spPr>
                  <a:xfrm>
                    <a:off x="2843806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타원 10"/>
                  <p:cNvSpPr/>
                  <p:nvPr/>
                </p:nvSpPr>
                <p:spPr>
                  <a:xfrm>
                    <a:off x="3203846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타원 11"/>
                  <p:cNvSpPr/>
                  <p:nvPr/>
                </p:nvSpPr>
                <p:spPr>
                  <a:xfrm>
                    <a:off x="3563886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2828763" y="3368900"/>
                  <a:ext cx="1080120" cy="366216"/>
                  <a:chOff x="2828763" y="3368900"/>
                  <a:chExt cx="1080120" cy="366216"/>
                </a:xfrm>
              </p:grpSpPr>
              <p:sp>
                <p:nvSpPr>
                  <p:cNvPr id="13" name="타원 12"/>
                  <p:cNvSpPr/>
                  <p:nvPr/>
                </p:nvSpPr>
                <p:spPr>
                  <a:xfrm>
                    <a:off x="2828763" y="3374409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/>
                  <p:cNvSpPr/>
                  <p:nvPr/>
                </p:nvSpPr>
                <p:spPr>
                  <a:xfrm>
                    <a:off x="3188803" y="3368900"/>
                    <a:ext cx="360040" cy="36004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3548843" y="3375075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" name="그룹 18"/>
                <p:cNvGrpSpPr/>
                <p:nvPr/>
              </p:nvGrpSpPr>
              <p:grpSpPr>
                <a:xfrm>
                  <a:off x="2843808" y="3755093"/>
                  <a:ext cx="1080120" cy="365549"/>
                  <a:chOff x="2843808" y="2996952"/>
                  <a:chExt cx="1080120" cy="365549"/>
                </a:xfrm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2843808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3203848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3563888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2843808" y="4141213"/>
                  <a:ext cx="1080120" cy="366216"/>
                  <a:chOff x="2861372" y="3368900"/>
                  <a:chExt cx="1080120" cy="366216"/>
                </a:xfrm>
              </p:grpSpPr>
              <p:sp>
                <p:nvSpPr>
                  <p:cNvPr id="24" name="타원 23"/>
                  <p:cNvSpPr/>
                  <p:nvPr/>
                </p:nvSpPr>
                <p:spPr>
                  <a:xfrm>
                    <a:off x="2861372" y="3374409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>
                    <a:off x="3221412" y="3368900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>
                    <a:off x="3581452" y="3375076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3" name="타원 42"/>
              <p:cNvSpPr/>
              <p:nvPr/>
            </p:nvSpPr>
            <p:spPr>
              <a:xfrm>
                <a:off x="3278290" y="3181042"/>
                <a:ext cx="2232248" cy="223224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2526966" y="2432840"/>
                <a:ext cx="3734895" cy="373489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5597112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3364864" y="4007073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2613540" y="4018108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6348435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480989" y="2150660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480989" y="5885555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연결선 32"/>
          <p:cNvCxnSpPr/>
          <p:nvPr/>
        </p:nvCxnSpPr>
        <p:spPr>
          <a:xfrm flipV="1">
            <a:off x="4836158" y="2862228"/>
            <a:ext cx="1392026" cy="873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36647" y="2215897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양성자의 수에 의해</a:t>
            </a:r>
            <a:endParaRPr lang="en-US" altLang="ko-KR" dirty="0" smtClean="0"/>
          </a:p>
          <a:p>
            <a:r>
              <a:rPr lang="ko-KR" altLang="en-US" dirty="0" smtClean="0"/>
              <a:t>원소가 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75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원자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45" name="그룹 44"/>
          <p:cNvGrpSpPr/>
          <p:nvPr/>
        </p:nvGrpSpPr>
        <p:grpSpPr>
          <a:xfrm>
            <a:off x="755576" y="2420888"/>
            <a:ext cx="2771133" cy="2771133"/>
            <a:chOff x="2613540" y="2150660"/>
            <a:chExt cx="3916920" cy="3916920"/>
          </a:xfrm>
        </p:grpSpPr>
        <p:grpSp>
          <p:nvGrpSpPr>
            <p:cNvPr id="44" name="그룹 43"/>
            <p:cNvGrpSpPr/>
            <p:nvPr/>
          </p:nvGrpSpPr>
          <p:grpSpPr>
            <a:xfrm>
              <a:off x="2704553" y="2241673"/>
              <a:ext cx="3734895" cy="3734895"/>
              <a:chOff x="2526966" y="2432840"/>
              <a:chExt cx="3734895" cy="373489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4104890" y="3927096"/>
                <a:ext cx="553681" cy="763650"/>
                <a:chOff x="2828763" y="2996952"/>
                <a:chExt cx="1095165" cy="1510477"/>
              </a:xfrm>
            </p:grpSpPr>
            <p:grpSp>
              <p:nvGrpSpPr>
                <p:cNvPr id="9" name="그룹 8"/>
                <p:cNvGrpSpPr/>
                <p:nvPr/>
              </p:nvGrpSpPr>
              <p:grpSpPr>
                <a:xfrm>
                  <a:off x="2843806" y="2996952"/>
                  <a:ext cx="1080120" cy="365549"/>
                  <a:chOff x="2843806" y="2996952"/>
                  <a:chExt cx="1080120" cy="365549"/>
                </a:xfrm>
              </p:grpSpPr>
              <p:sp>
                <p:nvSpPr>
                  <p:cNvPr id="7" name="타원 6"/>
                  <p:cNvSpPr/>
                  <p:nvPr/>
                </p:nvSpPr>
                <p:spPr>
                  <a:xfrm>
                    <a:off x="2843806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타원 10"/>
                  <p:cNvSpPr/>
                  <p:nvPr/>
                </p:nvSpPr>
                <p:spPr>
                  <a:xfrm>
                    <a:off x="3203846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타원 11"/>
                  <p:cNvSpPr/>
                  <p:nvPr/>
                </p:nvSpPr>
                <p:spPr>
                  <a:xfrm>
                    <a:off x="3563886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2828763" y="3368900"/>
                  <a:ext cx="1080120" cy="366216"/>
                  <a:chOff x="2828763" y="3368900"/>
                  <a:chExt cx="1080120" cy="366216"/>
                </a:xfrm>
              </p:grpSpPr>
              <p:sp>
                <p:nvSpPr>
                  <p:cNvPr id="13" name="타원 12"/>
                  <p:cNvSpPr/>
                  <p:nvPr/>
                </p:nvSpPr>
                <p:spPr>
                  <a:xfrm>
                    <a:off x="2828763" y="3374409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/>
                  <p:cNvSpPr/>
                  <p:nvPr/>
                </p:nvSpPr>
                <p:spPr>
                  <a:xfrm>
                    <a:off x="3188803" y="3368900"/>
                    <a:ext cx="360040" cy="36004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3548843" y="3375075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" name="그룹 18"/>
                <p:cNvGrpSpPr/>
                <p:nvPr/>
              </p:nvGrpSpPr>
              <p:grpSpPr>
                <a:xfrm>
                  <a:off x="2843808" y="3755093"/>
                  <a:ext cx="1080120" cy="365549"/>
                  <a:chOff x="2843808" y="2996952"/>
                  <a:chExt cx="1080120" cy="365549"/>
                </a:xfrm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2843808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3203848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3563888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2843808" y="4141213"/>
                  <a:ext cx="1080120" cy="366216"/>
                  <a:chOff x="2861372" y="3368900"/>
                  <a:chExt cx="1080120" cy="366216"/>
                </a:xfrm>
              </p:grpSpPr>
              <p:sp>
                <p:nvSpPr>
                  <p:cNvPr id="24" name="타원 23"/>
                  <p:cNvSpPr/>
                  <p:nvPr/>
                </p:nvSpPr>
                <p:spPr>
                  <a:xfrm>
                    <a:off x="2861372" y="3374409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>
                    <a:off x="3221412" y="3368900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>
                    <a:off x="3581452" y="3375076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3" name="타원 42"/>
              <p:cNvSpPr/>
              <p:nvPr/>
            </p:nvSpPr>
            <p:spPr>
              <a:xfrm>
                <a:off x="3278290" y="3181042"/>
                <a:ext cx="2232248" cy="223224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2526966" y="2432840"/>
                <a:ext cx="3734895" cy="373489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5597112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3364864" y="4007073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2613540" y="4018108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6348435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480989" y="2150660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480989" y="5885555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643561" y="2524820"/>
            <a:ext cx="2603753" cy="2603753"/>
            <a:chOff x="2526966" y="2432840"/>
            <a:chExt cx="3734895" cy="3734895"/>
          </a:xfrm>
        </p:grpSpPr>
        <p:grpSp>
          <p:nvGrpSpPr>
            <p:cNvPr id="47" name="그룹 46"/>
            <p:cNvGrpSpPr/>
            <p:nvPr/>
          </p:nvGrpSpPr>
          <p:grpSpPr>
            <a:xfrm>
              <a:off x="4104890" y="3927096"/>
              <a:ext cx="553681" cy="763650"/>
              <a:chOff x="2828763" y="2996952"/>
              <a:chExt cx="1095165" cy="1510477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2843806" y="2996952"/>
                <a:ext cx="1080120" cy="365549"/>
                <a:chOff x="2843806" y="2996952"/>
                <a:chExt cx="1080120" cy="365549"/>
              </a:xfrm>
            </p:grpSpPr>
            <p:sp>
              <p:nvSpPr>
                <p:cNvPr id="69" name="타원 68"/>
                <p:cNvSpPr/>
                <p:nvPr/>
              </p:nvSpPr>
              <p:spPr>
                <a:xfrm>
                  <a:off x="2843806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/>
                <p:cNvSpPr/>
                <p:nvPr/>
              </p:nvSpPr>
              <p:spPr>
                <a:xfrm>
                  <a:off x="3203846" y="2996952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>
                  <a:off x="3563886" y="3002461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>
                <a:off x="2828763" y="3368900"/>
                <a:ext cx="1080120" cy="366216"/>
                <a:chOff x="2828763" y="3368900"/>
                <a:chExt cx="1080120" cy="366216"/>
              </a:xfrm>
            </p:grpSpPr>
            <p:sp>
              <p:nvSpPr>
                <p:cNvPr id="66" name="타원 65"/>
                <p:cNvSpPr/>
                <p:nvPr/>
              </p:nvSpPr>
              <p:spPr>
                <a:xfrm>
                  <a:off x="2828763" y="3374409"/>
                  <a:ext cx="360040" cy="36004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/>
                <p:cNvSpPr/>
                <p:nvPr/>
              </p:nvSpPr>
              <p:spPr>
                <a:xfrm>
                  <a:off x="3188803" y="3368900"/>
                  <a:ext cx="360040" cy="36004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/>
                <p:cNvSpPr/>
                <p:nvPr/>
              </p:nvSpPr>
              <p:spPr>
                <a:xfrm>
                  <a:off x="3548843" y="3375075"/>
                  <a:ext cx="360040" cy="36004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2843808" y="3755093"/>
                <a:ext cx="1080120" cy="365549"/>
                <a:chOff x="2843808" y="2996952"/>
                <a:chExt cx="1080120" cy="365549"/>
              </a:xfrm>
            </p:grpSpPr>
            <p:sp>
              <p:nvSpPr>
                <p:cNvPr id="63" name="타원 62"/>
                <p:cNvSpPr/>
                <p:nvPr/>
              </p:nvSpPr>
              <p:spPr>
                <a:xfrm>
                  <a:off x="2843808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3203848" y="2996952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3563888" y="3002461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2843808" y="4141213"/>
                <a:ext cx="1080120" cy="366216"/>
                <a:chOff x="2861372" y="3368900"/>
                <a:chExt cx="1080120" cy="366216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2861372" y="3374409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3221412" y="3368900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3581452" y="3375076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4" name="타원 53"/>
            <p:cNvSpPr/>
            <p:nvPr/>
          </p:nvSpPr>
          <p:spPr>
            <a:xfrm>
              <a:off x="3278290" y="3181042"/>
              <a:ext cx="2232248" cy="22322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2526966" y="2432840"/>
              <a:ext cx="3734895" cy="373489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타원 36"/>
          <p:cNvSpPr/>
          <p:nvPr/>
        </p:nvSpPr>
        <p:spPr>
          <a:xfrm>
            <a:off x="7660086" y="3755555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103892" y="3755555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580112" y="3763248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83865" y="3755555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881989" y="2461371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81989" y="5065124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grpSp>
        <p:nvGrpSpPr>
          <p:cNvPr id="6" name="그룹 5"/>
          <p:cNvGrpSpPr/>
          <p:nvPr/>
        </p:nvGrpSpPr>
        <p:grpSpPr>
          <a:xfrm>
            <a:off x="6616702" y="3441574"/>
            <a:ext cx="634486" cy="784777"/>
            <a:chOff x="5800153" y="2781574"/>
            <a:chExt cx="888491" cy="1098948"/>
          </a:xfrm>
        </p:grpSpPr>
        <p:sp>
          <p:nvSpPr>
            <p:cNvPr id="72" name="타원 71"/>
            <p:cNvSpPr/>
            <p:nvPr/>
          </p:nvSpPr>
          <p:spPr>
            <a:xfrm>
              <a:off x="6260493" y="3702824"/>
              <a:ext cx="177698" cy="1776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6510946" y="3330735"/>
              <a:ext cx="177698" cy="1776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5800153" y="3293605"/>
              <a:ext cx="177698" cy="1776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6286333" y="2784169"/>
              <a:ext cx="177698" cy="1776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6057463" y="3702824"/>
              <a:ext cx="177698" cy="1776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6082795" y="2781574"/>
              <a:ext cx="177698" cy="1776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133961" y="3283575"/>
            <a:ext cx="774571" cy="1231106"/>
            <a:chOff x="4133961" y="3776865"/>
            <a:chExt cx="774571" cy="1231106"/>
          </a:xfrm>
        </p:grpSpPr>
        <p:sp>
          <p:nvSpPr>
            <p:cNvPr id="15" name="TextBox 14"/>
            <p:cNvSpPr txBox="1"/>
            <p:nvPr/>
          </p:nvSpPr>
          <p:spPr>
            <a:xfrm>
              <a:off x="4133961" y="3776865"/>
              <a:ext cx="774571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2400" dirty="0" smtClean="0"/>
                <a:t>C</a:t>
              </a:r>
            </a:p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1400" dirty="0" smtClean="0"/>
                <a:t>Carbon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33961" y="3786321"/>
              <a:ext cx="222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16655" y="5661248"/>
            <a:ext cx="48814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양성자의 숫자는 같지만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다른 숫자의 </a:t>
            </a:r>
            <a:r>
              <a:rPr lang="ko-KR" altLang="en-US" b="1" dirty="0" smtClean="0">
                <a:solidFill>
                  <a:schemeClr val="accent4"/>
                </a:solidFill>
              </a:rPr>
              <a:t>중성자</a:t>
            </a:r>
            <a:r>
              <a:rPr lang="ko-KR" altLang="en-US" dirty="0" smtClean="0"/>
              <a:t>와 </a:t>
            </a:r>
            <a:r>
              <a:rPr lang="ko-KR" altLang="en-US" b="1" dirty="0" smtClean="0">
                <a:solidFill>
                  <a:srgbClr val="0070C0"/>
                </a:solidFill>
              </a:rPr>
              <a:t>전자</a:t>
            </a:r>
            <a:r>
              <a:rPr lang="ko-KR" altLang="en-US" dirty="0" smtClean="0"/>
              <a:t>를 가질 수는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78" name="직선 연결선 77"/>
          <p:cNvCxnSpPr/>
          <p:nvPr/>
        </p:nvCxnSpPr>
        <p:spPr>
          <a:xfrm flipV="1">
            <a:off x="5148064" y="4251238"/>
            <a:ext cx="1468638" cy="14100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7789539" y="4725144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230789" y="2636912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5818934" y="4505385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28" grpId="0" animBg="1"/>
      <p:bldP spid="79" grpId="0" animBg="1"/>
      <p:bldP spid="80" grpId="0" animBg="1"/>
      <p:bldP spid="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/>
              <a:t>전</a:t>
            </a:r>
            <a:r>
              <a:rPr lang="ko-KR" altLang="en-US" sz="2400" dirty="0" smtClean="0"/>
              <a:t>자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sp>
        <p:nvSpPr>
          <p:cNvPr id="80" name="타원 79"/>
          <p:cNvSpPr/>
          <p:nvPr/>
        </p:nvSpPr>
        <p:spPr>
          <a:xfrm>
            <a:off x="1259633" y="3926489"/>
            <a:ext cx="349740" cy="3497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237319" y="3896936"/>
            <a:ext cx="720081" cy="7200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07127" y="2303546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원자핵 보다 전자가 훨씬 가벼움</a:t>
            </a:r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2422490" y="3926489"/>
            <a:ext cx="349740" cy="349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1259633" y="4437112"/>
            <a:ext cx="1512597" cy="504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1773988" y="4689140"/>
            <a:ext cx="349740" cy="3497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6913254" y="4302067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5708842" y="4390405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5185062" y="4398098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8425121" y="3863042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135157" y="3007883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135157" y="5611636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1" name="타원 90"/>
          <p:cNvSpPr/>
          <p:nvPr/>
        </p:nvSpPr>
        <p:spPr>
          <a:xfrm>
            <a:off x="7042707" y="5271656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5423884" y="5140235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5597478" y="3682981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4393066" y="3771319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3869286" y="3779012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7109345" y="3243956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8308111" y="5877272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4819381" y="4992550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9" name="타원 98"/>
          <p:cNvSpPr/>
          <p:nvPr/>
        </p:nvSpPr>
        <p:spPr>
          <a:xfrm>
            <a:off x="5726931" y="4652570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4108108" y="4521149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521969" y="2737965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상대적으로 쉽게 이동을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828307" y="3164225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전류</a:t>
            </a:r>
            <a:r>
              <a:rPr lang="en-US" altLang="ko-KR" b="1" dirty="0" smtClean="0"/>
              <a:t>(electric current)</a:t>
            </a:r>
            <a:r>
              <a:rPr lang="ko-KR" altLang="en-US" b="1" dirty="0" smtClean="0"/>
              <a:t>를 형성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89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2" grpId="0" animBg="1"/>
      <p:bldP spid="82" grpId="1" animBg="1"/>
      <p:bldP spid="29" grpId="0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9" grpId="0"/>
      <p:bldP spid="1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27784" y="1913080"/>
            <a:ext cx="5112568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양성자는 원</a:t>
            </a:r>
            <a:r>
              <a:rPr lang="ko-KR" altLang="en-US" sz="2400" dirty="0"/>
              <a:t>자</a:t>
            </a:r>
            <a:r>
              <a:rPr lang="ko-KR" altLang="en-US" sz="2400" dirty="0" smtClean="0"/>
              <a:t>핵의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극을 담당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60477" y="1995573"/>
            <a:ext cx="851950" cy="1175030"/>
            <a:chOff x="2828763" y="2996952"/>
            <a:chExt cx="1095165" cy="1510477"/>
          </a:xfrm>
        </p:grpSpPr>
        <p:grpSp>
          <p:nvGrpSpPr>
            <p:cNvPr id="9" name="그룹 8"/>
            <p:cNvGrpSpPr/>
            <p:nvPr/>
          </p:nvGrpSpPr>
          <p:grpSpPr>
            <a:xfrm>
              <a:off x="2843806" y="2996952"/>
              <a:ext cx="1080120" cy="365549"/>
              <a:chOff x="2843806" y="2996952"/>
              <a:chExt cx="1080120" cy="365549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2843806" y="2996952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3203846" y="2996952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3563886" y="3002461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 w="38100">
                <a:noFill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828763" y="3368900"/>
              <a:ext cx="1080120" cy="366216"/>
              <a:chOff x="2828763" y="3368900"/>
              <a:chExt cx="1080120" cy="366216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2828763" y="3374409"/>
                <a:ext cx="360040" cy="36004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188803" y="3368900"/>
                <a:ext cx="360040" cy="3600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3548843" y="3375075"/>
                <a:ext cx="360040" cy="36004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2843808" y="3755093"/>
              <a:ext cx="1080120" cy="365549"/>
              <a:chOff x="2843808" y="2996952"/>
              <a:chExt cx="1080120" cy="365549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2843808" y="2996952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3203848" y="2996952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563888" y="3002461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2843808" y="4141213"/>
              <a:ext cx="1080120" cy="366216"/>
              <a:chOff x="2861372" y="3368900"/>
              <a:chExt cx="1080120" cy="366216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61372" y="3374409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221412" y="3368900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3581452" y="3375076"/>
                <a:ext cx="360040" cy="360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33359" y="3754861"/>
            <a:ext cx="1780664" cy="1780664"/>
            <a:chOff x="2704553" y="2241673"/>
            <a:chExt cx="3734895" cy="3734895"/>
          </a:xfrm>
        </p:grpSpPr>
        <p:sp>
          <p:nvSpPr>
            <p:cNvPr id="43" name="타원 42"/>
            <p:cNvSpPr/>
            <p:nvPr/>
          </p:nvSpPr>
          <p:spPr>
            <a:xfrm>
              <a:off x="3455877" y="2989875"/>
              <a:ext cx="2232248" cy="22322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2704553" y="2241673"/>
              <a:ext cx="3734895" cy="373489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타원 47"/>
          <p:cNvSpPr/>
          <p:nvPr/>
        </p:nvSpPr>
        <p:spPr>
          <a:xfrm>
            <a:off x="1712427" y="4596541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48171" y="4596540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89967" y="4601801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907454" y="4433362"/>
            <a:ext cx="413137" cy="413137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180300" y="3711469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80300" y="5492133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내용 개체 틀 2"/>
          <p:cNvSpPr txBox="1">
            <a:spLocks/>
          </p:cNvSpPr>
          <p:nvPr/>
        </p:nvSpPr>
        <p:spPr>
          <a:xfrm>
            <a:off x="2627784" y="4191873"/>
            <a:ext cx="5112568" cy="65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dirty="0" smtClean="0"/>
              <a:t>전자는 원자핵의 </a:t>
            </a:r>
            <a:r>
              <a:rPr lang="en-US" altLang="ko-KR" sz="2400" dirty="0"/>
              <a:t>-</a:t>
            </a:r>
            <a:r>
              <a:rPr lang="ko-KR" altLang="en-US" sz="2400" dirty="0" smtClean="0"/>
              <a:t>극을 담당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101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8990" y="4111577"/>
            <a:ext cx="3567991" cy="161480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중성 전기적 상태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neutral </a:t>
            </a:r>
            <a:r>
              <a:rPr lang="en-US" altLang="ko-KR" sz="2400" dirty="0"/>
              <a:t>electrical </a:t>
            </a:r>
            <a:r>
              <a:rPr lang="en-US" altLang="ko-KR" sz="2400" dirty="0" smtClean="0"/>
              <a:t>condition</a:t>
            </a:r>
            <a:br>
              <a:rPr lang="en-US" altLang="ko-KR" sz="2400" dirty="0" smtClean="0"/>
            </a:b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/>
              <a:t>가장 에너지가 낮은 상태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net electric charge = </a:t>
            </a:r>
            <a:r>
              <a:rPr lang="en-US" altLang="ko-KR" sz="2400" dirty="0" smtClean="0"/>
              <a:t>0</a:t>
            </a:r>
            <a:endParaRPr lang="ko-KR" altLang="en-US" sz="2400" dirty="0"/>
          </a:p>
          <a:p>
            <a:pPr algn="ctr">
              <a:lnSpc>
                <a:spcPct val="130000"/>
              </a:lnSpc>
            </a:pPr>
            <a:endParaRPr lang="ko-KR" altLang="en-US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sp>
        <p:nvSpPr>
          <p:cNvPr id="7" name="타원 6"/>
          <p:cNvSpPr/>
          <p:nvPr/>
        </p:nvSpPr>
        <p:spPr>
          <a:xfrm>
            <a:off x="872178" y="1995573"/>
            <a:ext cx="280082" cy="280082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52260" y="1995573"/>
            <a:ext cx="280082" cy="2800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60476" y="2284919"/>
            <a:ext cx="840246" cy="284887"/>
            <a:chOff x="2828763" y="3368900"/>
            <a:chExt cx="1080120" cy="366216"/>
          </a:xfrm>
        </p:grpSpPr>
        <p:sp>
          <p:nvSpPr>
            <p:cNvPr id="13" name="타원 12"/>
            <p:cNvSpPr/>
            <p:nvPr/>
          </p:nvSpPr>
          <p:spPr>
            <a:xfrm>
              <a:off x="2828763" y="3374409"/>
              <a:ext cx="360040" cy="3600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3188803" y="3368900"/>
              <a:ext cx="360040" cy="3600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3548843" y="3375075"/>
              <a:ext cx="360040" cy="3600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72180" y="2585346"/>
            <a:ext cx="840246" cy="284368"/>
            <a:chOff x="2843808" y="2996952"/>
            <a:chExt cx="1080120" cy="365549"/>
          </a:xfrm>
        </p:grpSpPr>
        <p:sp>
          <p:nvSpPr>
            <p:cNvPr id="20" name="타원 19"/>
            <p:cNvSpPr/>
            <p:nvPr/>
          </p:nvSpPr>
          <p:spPr>
            <a:xfrm>
              <a:off x="2843808" y="299695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203848" y="2996952"/>
              <a:ext cx="360040" cy="360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563888" y="3002461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72180" y="2885716"/>
            <a:ext cx="840246" cy="284887"/>
            <a:chOff x="2861372" y="3368900"/>
            <a:chExt cx="1080120" cy="366216"/>
          </a:xfrm>
        </p:grpSpPr>
        <p:sp>
          <p:nvSpPr>
            <p:cNvPr id="24" name="타원 23"/>
            <p:cNvSpPr/>
            <p:nvPr/>
          </p:nvSpPr>
          <p:spPr>
            <a:xfrm>
              <a:off x="2861372" y="3374409"/>
              <a:ext cx="360040" cy="360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221412" y="3368900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3581452" y="3375076"/>
              <a:ext cx="360040" cy="360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3359" y="3754861"/>
            <a:ext cx="1780664" cy="1780664"/>
            <a:chOff x="2704553" y="2241673"/>
            <a:chExt cx="3734895" cy="3734895"/>
          </a:xfrm>
        </p:grpSpPr>
        <p:sp>
          <p:nvSpPr>
            <p:cNvPr id="43" name="타원 42"/>
            <p:cNvSpPr/>
            <p:nvPr/>
          </p:nvSpPr>
          <p:spPr>
            <a:xfrm>
              <a:off x="3455877" y="2989875"/>
              <a:ext cx="2232248" cy="22322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2704553" y="2241673"/>
              <a:ext cx="3734895" cy="373489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타원 47"/>
          <p:cNvSpPr/>
          <p:nvPr/>
        </p:nvSpPr>
        <p:spPr>
          <a:xfrm>
            <a:off x="1712427" y="4596541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48171" y="4596540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89967" y="4601801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80300" y="3711469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80300" y="5492133"/>
            <a:ext cx="86783" cy="86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907454" y="4437136"/>
            <a:ext cx="413137" cy="413137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31677" y="2009607"/>
            <a:ext cx="267266" cy="267265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563888" y="3190799"/>
            <a:ext cx="2006667" cy="659812"/>
            <a:chOff x="3563888" y="3190799"/>
            <a:chExt cx="2006667" cy="659812"/>
          </a:xfrm>
        </p:grpSpPr>
        <p:sp>
          <p:nvSpPr>
            <p:cNvPr id="12" name="타원 11"/>
            <p:cNvSpPr/>
            <p:nvPr/>
          </p:nvSpPr>
          <p:spPr>
            <a:xfrm>
              <a:off x="5150431" y="3310644"/>
              <a:ext cx="420124" cy="420122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3563888" y="3310643"/>
              <a:ext cx="413137" cy="413137"/>
            </a:xfrm>
            <a:prstGeom prst="ellipse">
              <a:avLst/>
            </a:prstGeom>
            <a:solidFill>
              <a:srgbClr val="0070C0"/>
            </a:solidFill>
            <a:ln w="38100"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5" name="내용 개체 틀 2"/>
            <p:cNvSpPr txBox="1">
              <a:spLocks/>
            </p:cNvSpPr>
            <p:nvPr/>
          </p:nvSpPr>
          <p:spPr>
            <a:xfrm>
              <a:off x="3770456" y="3190799"/>
              <a:ext cx="1590037" cy="6598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altLang="ko-KR" sz="2400" dirty="0" smtClean="0"/>
                <a:t>=</a:t>
              </a:r>
              <a:endParaRPr lang="ko-KR" altLang="en-US" sz="2400" dirty="0" smtClean="0"/>
            </a:p>
          </p:txBody>
        </p:sp>
      </p:grpSp>
      <p:sp>
        <p:nvSpPr>
          <p:cNvPr id="37" name="타원 36"/>
          <p:cNvSpPr/>
          <p:nvPr/>
        </p:nvSpPr>
        <p:spPr>
          <a:xfrm>
            <a:off x="6802321" y="3313591"/>
            <a:ext cx="420124" cy="420122"/>
          </a:xfrm>
          <a:prstGeom prst="ellipse">
            <a:avLst/>
          </a:prstGeom>
          <a:solidFill>
            <a:schemeClr val="accent4"/>
          </a:solidFill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6007382" y="3268677"/>
            <a:ext cx="364818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altLang="ko-KR" sz="2400" dirty="0" smtClean="0">
                <a:sym typeface="Wingdings" pitchFamily="2" charset="2"/>
              </a:rPr>
              <a:t></a:t>
            </a:r>
            <a:endParaRPr lang="ko-KR" alt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204841" y="27372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14804" y="27372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856731" y="333254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2316" y="5106443"/>
            <a:ext cx="185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en-US" altLang="ko-KR" dirty="0">
                <a:sym typeface="Wingdings" pitchFamily="2" charset="2"/>
              </a:rPr>
              <a:t>g</a:t>
            </a:r>
            <a:r>
              <a:rPr lang="en-US" altLang="ko-KR" dirty="0" smtClean="0"/>
              <a:t>round 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91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7" grpId="0" animBg="1"/>
      <p:bldP spid="38" grpId="0"/>
      <p:bldP spid="15" grpId="0"/>
      <p:bldP spid="41" grpId="0"/>
      <p:bldP spid="42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18" y="5445224"/>
            <a:ext cx="3466728" cy="65981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양성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양성자 </a:t>
            </a:r>
            <a:r>
              <a:rPr lang="en-US" altLang="ko-KR" sz="2400" b="1" dirty="0" smtClean="0"/>
              <a:t>&gt;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전자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45" name="그룹 44"/>
          <p:cNvGrpSpPr/>
          <p:nvPr/>
        </p:nvGrpSpPr>
        <p:grpSpPr>
          <a:xfrm>
            <a:off x="686255" y="2034781"/>
            <a:ext cx="3139949" cy="3065255"/>
            <a:chOff x="2704553" y="2241673"/>
            <a:chExt cx="3825908" cy="3734895"/>
          </a:xfrm>
        </p:grpSpPr>
        <p:grpSp>
          <p:nvGrpSpPr>
            <p:cNvPr id="44" name="그룹 43"/>
            <p:cNvGrpSpPr/>
            <p:nvPr/>
          </p:nvGrpSpPr>
          <p:grpSpPr>
            <a:xfrm>
              <a:off x="2704553" y="2241673"/>
              <a:ext cx="3734895" cy="3734895"/>
              <a:chOff x="2526966" y="2432840"/>
              <a:chExt cx="3734895" cy="373489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4104890" y="3927096"/>
                <a:ext cx="553681" cy="763650"/>
                <a:chOff x="2828763" y="2996952"/>
                <a:chExt cx="1095165" cy="1510477"/>
              </a:xfrm>
            </p:grpSpPr>
            <p:grpSp>
              <p:nvGrpSpPr>
                <p:cNvPr id="9" name="그룹 8"/>
                <p:cNvGrpSpPr/>
                <p:nvPr/>
              </p:nvGrpSpPr>
              <p:grpSpPr>
                <a:xfrm>
                  <a:off x="2843806" y="2996952"/>
                  <a:ext cx="1080120" cy="365549"/>
                  <a:chOff x="2843806" y="2996952"/>
                  <a:chExt cx="1080120" cy="365549"/>
                </a:xfrm>
              </p:grpSpPr>
              <p:sp>
                <p:nvSpPr>
                  <p:cNvPr id="7" name="타원 6"/>
                  <p:cNvSpPr/>
                  <p:nvPr/>
                </p:nvSpPr>
                <p:spPr>
                  <a:xfrm>
                    <a:off x="2843806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타원 10"/>
                  <p:cNvSpPr/>
                  <p:nvPr/>
                </p:nvSpPr>
                <p:spPr>
                  <a:xfrm>
                    <a:off x="3203846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타원 11"/>
                  <p:cNvSpPr/>
                  <p:nvPr/>
                </p:nvSpPr>
                <p:spPr>
                  <a:xfrm>
                    <a:off x="3563886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2828763" y="3368900"/>
                  <a:ext cx="1080120" cy="366216"/>
                  <a:chOff x="2828763" y="3368900"/>
                  <a:chExt cx="1080120" cy="366216"/>
                </a:xfrm>
              </p:grpSpPr>
              <p:sp>
                <p:nvSpPr>
                  <p:cNvPr id="13" name="타원 12"/>
                  <p:cNvSpPr/>
                  <p:nvPr/>
                </p:nvSpPr>
                <p:spPr>
                  <a:xfrm>
                    <a:off x="2828763" y="3374409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/>
                  <p:cNvSpPr/>
                  <p:nvPr/>
                </p:nvSpPr>
                <p:spPr>
                  <a:xfrm>
                    <a:off x="3188803" y="3368900"/>
                    <a:ext cx="360040" cy="36004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3548843" y="3375075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" name="그룹 18"/>
                <p:cNvGrpSpPr/>
                <p:nvPr/>
              </p:nvGrpSpPr>
              <p:grpSpPr>
                <a:xfrm>
                  <a:off x="2843808" y="3755093"/>
                  <a:ext cx="1080120" cy="365549"/>
                  <a:chOff x="2843808" y="2996952"/>
                  <a:chExt cx="1080120" cy="365549"/>
                </a:xfrm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2843808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3203848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3563888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2843808" y="4141213"/>
                  <a:ext cx="1080120" cy="366216"/>
                  <a:chOff x="2861372" y="3368900"/>
                  <a:chExt cx="1080120" cy="366216"/>
                </a:xfrm>
              </p:grpSpPr>
              <p:sp>
                <p:nvSpPr>
                  <p:cNvPr id="24" name="타원 23"/>
                  <p:cNvSpPr/>
                  <p:nvPr/>
                </p:nvSpPr>
                <p:spPr>
                  <a:xfrm>
                    <a:off x="2861372" y="3374409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>
                    <a:off x="3221412" y="3368900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>
                    <a:off x="3581452" y="3375076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3" name="타원 42"/>
              <p:cNvSpPr/>
              <p:nvPr/>
            </p:nvSpPr>
            <p:spPr>
              <a:xfrm>
                <a:off x="3278290" y="3181042"/>
                <a:ext cx="2232248" cy="223224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2526966" y="2432840"/>
                <a:ext cx="3734895" cy="373489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5597112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3364864" y="4007073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348436" y="4003701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97833" y="1957526"/>
            <a:ext cx="3214644" cy="3214644"/>
            <a:chOff x="5297833" y="1957526"/>
            <a:chExt cx="3214644" cy="3214644"/>
          </a:xfrm>
        </p:grpSpPr>
        <p:grpSp>
          <p:nvGrpSpPr>
            <p:cNvPr id="34" name="그룹 33"/>
            <p:cNvGrpSpPr/>
            <p:nvPr/>
          </p:nvGrpSpPr>
          <p:grpSpPr>
            <a:xfrm>
              <a:off x="5297833" y="1957526"/>
              <a:ext cx="3214644" cy="3214644"/>
              <a:chOff x="2613540" y="2150660"/>
              <a:chExt cx="3916920" cy="3916920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2704553" y="2241673"/>
                <a:ext cx="3734895" cy="3734895"/>
                <a:chOff x="2526966" y="2432840"/>
                <a:chExt cx="3734895" cy="3734895"/>
              </a:xfrm>
            </p:grpSpPr>
            <p:grpSp>
              <p:nvGrpSpPr>
                <p:cNvPr id="42" name="그룹 41"/>
                <p:cNvGrpSpPr/>
                <p:nvPr/>
              </p:nvGrpSpPr>
              <p:grpSpPr>
                <a:xfrm>
                  <a:off x="4104890" y="3927096"/>
                  <a:ext cx="553681" cy="763650"/>
                  <a:chOff x="2828763" y="2996952"/>
                  <a:chExt cx="1095165" cy="1510477"/>
                </a:xfrm>
              </p:grpSpPr>
              <p:grpSp>
                <p:nvGrpSpPr>
                  <p:cNvPr id="55" name="그룹 54"/>
                  <p:cNvGrpSpPr/>
                  <p:nvPr/>
                </p:nvGrpSpPr>
                <p:grpSpPr>
                  <a:xfrm>
                    <a:off x="2843806" y="2996952"/>
                    <a:ext cx="1080120" cy="365549"/>
                    <a:chOff x="2843806" y="2996952"/>
                    <a:chExt cx="1080120" cy="365549"/>
                  </a:xfrm>
                </p:grpSpPr>
                <p:sp>
                  <p:nvSpPr>
                    <p:cNvPr id="68" name="타원 67"/>
                    <p:cNvSpPr/>
                    <p:nvPr/>
                  </p:nvSpPr>
                  <p:spPr>
                    <a:xfrm>
                      <a:off x="2843806" y="2996952"/>
                      <a:ext cx="360040" cy="36004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타원 68"/>
                    <p:cNvSpPr/>
                    <p:nvPr/>
                  </p:nvSpPr>
                  <p:spPr>
                    <a:xfrm>
                      <a:off x="3203846" y="2996952"/>
                      <a:ext cx="360040" cy="36004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타원 69"/>
                    <p:cNvSpPr/>
                    <p:nvPr/>
                  </p:nvSpPr>
                  <p:spPr>
                    <a:xfrm>
                      <a:off x="3563886" y="3002461"/>
                      <a:ext cx="360040" cy="36004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6" name="그룹 55"/>
                  <p:cNvGrpSpPr/>
                  <p:nvPr/>
                </p:nvGrpSpPr>
                <p:grpSpPr>
                  <a:xfrm>
                    <a:off x="2828763" y="3368900"/>
                    <a:ext cx="1080120" cy="366216"/>
                    <a:chOff x="2828763" y="3368900"/>
                    <a:chExt cx="1080120" cy="366216"/>
                  </a:xfrm>
                </p:grpSpPr>
                <p:sp>
                  <p:nvSpPr>
                    <p:cNvPr id="65" name="타원 64"/>
                    <p:cNvSpPr/>
                    <p:nvPr/>
                  </p:nvSpPr>
                  <p:spPr>
                    <a:xfrm>
                      <a:off x="2828763" y="3374409"/>
                      <a:ext cx="360040" cy="36004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타원 65"/>
                    <p:cNvSpPr/>
                    <p:nvPr/>
                  </p:nvSpPr>
                  <p:spPr>
                    <a:xfrm>
                      <a:off x="3188803" y="3368900"/>
                      <a:ext cx="360040" cy="360041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타원 66"/>
                    <p:cNvSpPr/>
                    <p:nvPr/>
                  </p:nvSpPr>
                  <p:spPr>
                    <a:xfrm>
                      <a:off x="3548843" y="3375075"/>
                      <a:ext cx="360040" cy="36004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7" name="그룹 56"/>
                  <p:cNvGrpSpPr/>
                  <p:nvPr/>
                </p:nvGrpSpPr>
                <p:grpSpPr>
                  <a:xfrm>
                    <a:off x="2843808" y="3755093"/>
                    <a:ext cx="1080120" cy="365549"/>
                    <a:chOff x="2843808" y="2996952"/>
                    <a:chExt cx="1080120" cy="365549"/>
                  </a:xfrm>
                </p:grpSpPr>
                <p:sp>
                  <p:nvSpPr>
                    <p:cNvPr id="62" name="타원 61"/>
                    <p:cNvSpPr/>
                    <p:nvPr/>
                  </p:nvSpPr>
                  <p:spPr>
                    <a:xfrm>
                      <a:off x="2843808" y="2996952"/>
                      <a:ext cx="360040" cy="36004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타원 62"/>
                    <p:cNvSpPr/>
                    <p:nvPr/>
                  </p:nvSpPr>
                  <p:spPr>
                    <a:xfrm>
                      <a:off x="3203848" y="2996952"/>
                      <a:ext cx="360040" cy="36004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타원 63"/>
                    <p:cNvSpPr/>
                    <p:nvPr/>
                  </p:nvSpPr>
                  <p:spPr>
                    <a:xfrm>
                      <a:off x="3563888" y="3002461"/>
                      <a:ext cx="360040" cy="36004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8" name="그룹 57"/>
                  <p:cNvGrpSpPr/>
                  <p:nvPr/>
                </p:nvGrpSpPr>
                <p:grpSpPr>
                  <a:xfrm>
                    <a:off x="2843808" y="4141213"/>
                    <a:ext cx="1080120" cy="366216"/>
                    <a:chOff x="2861372" y="3368900"/>
                    <a:chExt cx="1080120" cy="366216"/>
                  </a:xfrm>
                </p:grpSpPr>
                <p:sp>
                  <p:nvSpPr>
                    <p:cNvPr id="59" name="타원 58"/>
                    <p:cNvSpPr/>
                    <p:nvPr/>
                  </p:nvSpPr>
                  <p:spPr>
                    <a:xfrm>
                      <a:off x="2861372" y="3374409"/>
                      <a:ext cx="360040" cy="36004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" name="타원 59"/>
                    <p:cNvSpPr/>
                    <p:nvPr/>
                  </p:nvSpPr>
                  <p:spPr>
                    <a:xfrm>
                      <a:off x="3221412" y="3368900"/>
                      <a:ext cx="360040" cy="36004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1" name="타원 60"/>
                    <p:cNvSpPr/>
                    <p:nvPr/>
                  </p:nvSpPr>
                  <p:spPr>
                    <a:xfrm>
                      <a:off x="3581452" y="3375076"/>
                      <a:ext cx="360040" cy="36004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47" name="타원 46"/>
                <p:cNvSpPr/>
                <p:nvPr/>
              </p:nvSpPr>
              <p:spPr>
                <a:xfrm>
                  <a:off x="3278290" y="3181042"/>
                  <a:ext cx="2232248" cy="2232248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2526966" y="2432840"/>
                  <a:ext cx="3734895" cy="3734895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타원 35"/>
              <p:cNvSpPr/>
              <p:nvPr/>
            </p:nvSpPr>
            <p:spPr>
              <a:xfrm>
                <a:off x="5597112" y="4007074"/>
                <a:ext cx="182025" cy="18202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3364864" y="4007073"/>
                <a:ext cx="182025" cy="18202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2613540" y="4018108"/>
                <a:ext cx="182025" cy="18202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6348435" y="4007074"/>
                <a:ext cx="182025" cy="18202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4480989" y="2150660"/>
                <a:ext cx="182025" cy="18202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4480989" y="5885555"/>
                <a:ext cx="182025" cy="18202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타원 70"/>
            <p:cNvSpPr/>
            <p:nvPr/>
          </p:nvSpPr>
          <p:spPr>
            <a:xfrm>
              <a:off x="5756605" y="4567936"/>
              <a:ext cx="149389" cy="14938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7842465" y="2335688"/>
              <a:ext cx="149389" cy="14938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내용 개체 틀 2"/>
          <p:cNvSpPr txBox="1">
            <a:spLocks/>
          </p:cNvSpPr>
          <p:nvPr/>
        </p:nvSpPr>
        <p:spPr>
          <a:xfrm>
            <a:off x="5171792" y="5445224"/>
            <a:ext cx="3466728" cy="65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dirty="0"/>
              <a:t>음</a:t>
            </a:r>
            <a:r>
              <a:rPr lang="ko-KR" altLang="en-US" sz="2400" dirty="0" smtClean="0"/>
              <a:t>성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양성자 </a:t>
            </a:r>
            <a:r>
              <a:rPr lang="en-US" altLang="ko-KR" sz="2400" b="1" dirty="0"/>
              <a:t>&lt;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전자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228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16855" y="4341439"/>
            <a:ext cx="1420807" cy="6598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ko-KR" sz="2000" b="1" dirty="0"/>
              <a:t>a</a:t>
            </a:r>
            <a:r>
              <a:rPr lang="en-US" altLang="ko-KR" sz="2000" b="1" dirty="0" smtClean="0"/>
              <a:t>tom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979712" y="2544455"/>
            <a:ext cx="5184576" cy="1419152"/>
            <a:chOff x="1979712" y="2544455"/>
            <a:chExt cx="5184576" cy="1419152"/>
          </a:xfrm>
        </p:grpSpPr>
        <p:sp>
          <p:nvSpPr>
            <p:cNvPr id="12" name="타원 11"/>
            <p:cNvSpPr/>
            <p:nvPr/>
          </p:nvSpPr>
          <p:spPr>
            <a:xfrm>
              <a:off x="1979712" y="2575013"/>
              <a:ext cx="1388594" cy="13885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3932962" y="2544455"/>
              <a:ext cx="1388594" cy="13886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5775694" y="2544462"/>
              <a:ext cx="1388594" cy="13885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39689" y="2780927"/>
              <a:ext cx="86864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5400" b="1" dirty="0" smtClean="0">
                  <a:solidFill>
                    <a:schemeClr val="bg1"/>
                  </a:solidFill>
                </a:rPr>
                <a:t>+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061613" y="2734912"/>
              <a:ext cx="86864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5400" b="1" dirty="0" smtClean="0">
                  <a:solidFill>
                    <a:schemeClr val="bg1"/>
                  </a:solidFill>
                </a:rPr>
                <a:t>-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192939" y="2857872"/>
              <a:ext cx="86864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</a:rPr>
                <a:t>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내용 개체 틀 2"/>
          <p:cNvSpPr txBox="1">
            <a:spLocks/>
          </p:cNvSpPr>
          <p:nvPr/>
        </p:nvSpPr>
        <p:spPr>
          <a:xfrm>
            <a:off x="1771092" y="4333536"/>
            <a:ext cx="1852855" cy="65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 b="1" dirty="0"/>
              <a:t>p</a:t>
            </a:r>
            <a:r>
              <a:rPr lang="en-US" altLang="ko-KR" sz="2000" b="1" dirty="0" smtClean="0"/>
              <a:t>ositive ion</a:t>
            </a:r>
            <a:endParaRPr lang="ko-KR" altLang="en-US" sz="2000" b="1" dirty="0"/>
          </a:p>
        </p:txBody>
      </p:sp>
      <p:sp>
        <p:nvSpPr>
          <p:cNvPr id="78" name="내용 개체 틀 2"/>
          <p:cNvSpPr txBox="1">
            <a:spLocks/>
          </p:cNvSpPr>
          <p:nvPr/>
        </p:nvSpPr>
        <p:spPr>
          <a:xfrm>
            <a:off x="5569505" y="4328058"/>
            <a:ext cx="1852855" cy="65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 b="1" dirty="0" smtClean="0"/>
              <a:t>negative ion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264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7" grpId="0"/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1. </a:t>
            </a:r>
            <a:r>
              <a:rPr lang="ko-KR" altLang="en-US" sz="4000" dirty="0" smtClean="0"/>
              <a:t>양자 관련 배경 지식</a:t>
            </a:r>
            <a:endParaRPr lang="ko-KR" altLang="en-US" sz="40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6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198640" y="1699123"/>
            <a:ext cx="4615730" cy="4615730"/>
            <a:chOff x="2548558" y="1836388"/>
            <a:chExt cx="4046884" cy="4046884"/>
          </a:xfrm>
        </p:grpSpPr>
        <p:grpSp>
          <p:nvGrpSpPr>
            <p:cNvPr id="17" name="그룹 16"/>
            <p:cNvGrpSpPr/>
            <p:nvPr/>
          </p:nvGrpSpPr>
          <p:grpSpPr>
            <a:xfrm>
              <a:off x="4340476" y="3563896"/>
              <a:ext cx="442763" cy="610670"/>
              <a:chOff x="2828763" y="2996952"/>
              <a:chExt cx="1095165" cy="151047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843806" y="2996952"/>
                <a:ext cx="1080120" cy="365549"/>
                <a:chOff x="2843806" y="2996952"/>
                <a:chExt cx="1080120" cy="365549"/>
              </a:xfrm>
            </p:grpSpPr>
            <p:sp>
              <p:nvSpPr>
                <p:cNvPr id="7" name="타원 6"/>
                <p:cNvSpPr/>
                <p:nvPr/>
              </p:nvSpPr>
              <p:spPr>
                <a:xfrm>
                  <a:off x="2843806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3203846" y="2996952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3563886" y="3002461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2828763" y="3368900"/>
                <a:ext cx="1080120" cy="366216"/>
                <a:chOff x="2828763" y="3368900"/>
                <a:chExt cx="1080120" cy="366216"/>
              </a:xfrm>
            </p:grpSpPr>
            <p:sp>
              <p:nvSpPr>
                <p:cNvPr id="13" name="타원 12"/>
                <p:cNvSpPr/>
                <p:nvPr/>
              </p:nvSpPr>
              <p:spPr>
                <a:xfrm>
                  <a:off x="2828763" y="3374409"/>
                  <a:ext cx="360040" cy="36004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188803" y="3368900"/>
                  <a:ext cx="360040" cy="36004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3548843" y="3375075"/>
                  <a:ext cx="360040" cy="36004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2843808" y="3755093"/>
                <a:ext cx="1080120" cy="365549"/>
                <a:chOff x="2843808" y="2996952"/>
                <a:chExt cx="1080120" cy="365549"/>
              </a:xfrm>
            </p:grpSpPr>
            <p:sp>
              <p:nvSpPr>
                <p:cNvPr id="20" name="타원 19"/>
                <p:cNvSpPr/>
                <p:nvPr/>
              </p:nvSpPr>
              <p:spPr>
                <a:xfrm>
                  <a:off x="2843808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3203848" y="2996952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3563888" y="3002461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2843808" y="4141213"/>
                <a:ext cx="1080120" cy="366216"/>
                <a:chOff x="2861372" y="3368900"/>
                <a:chExt cx="1080120" cy="366216"/>
              </a:xfrm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2861372" y="3374409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3221412" y="3368900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581452" y="3375076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3" name="타원 42"/>
            <p:cNvSpPr/>
            <p:nvPr/>
          </p:nvSpPr>
          <p:spPr>
            <a:xfrm>
              <a:off x="3679466" y="2967297"/>
              <a:ext cx="1785067" cy="1785067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2997234" y="2285063"/>
              <a:ext cx="3149531" cy="314953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3455260" y="2743090"/>
              <a:ext cx="2233480" cy="223348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798678" y="2093610"/>
              <a:ext cx="3532439" cy="3532439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230642" y="2544457"/>
              <a:ext cx="2656348" cy="26563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3888382" y="3189396"/>
              <a:ext cx="1340868" cy="134086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2548558" y="1836388"/>
              <a:ext cx="4046884" cy="4046884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76056" y="3859646"/>
            <a:ext cx="19442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  L M N O P  Q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004492" y="3836922"/>
            <a:ext cx="20634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50 32 18 </a:t>
            </a:r>
            <a:r>
              <a:rPr lang="en-US" altLang="ko-KR" dirty="0"/>
              <a:t>8</a:t>
            </a:r>
            <a:r>
              <a:rPr lang="en-US" altLang="ko-KR" dirty="0" smtClean="0"/>
              <a:t>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00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2173873" y="1489178"/>
            <a:ext cx="4796254" cy="4796254"/>
            <a:chOff x="2173873" y="1489178"/>
            <a:chExt cx="4796254" cy="4796254"/>
          </a:xfrm>
        </p:grpSpPr>
        <p:grpSp>
          <p:nvGrpSpPr>
            <p:cNvPr id="18" name="그룹 17"/>
            <p:cNvGrpSpPr/>
            <p:nvPr/>
          </p:nvGrpSpPr>
          <p:grpSpPr>
            <a:xfrm>
              <a:off x="2173873" y="1489178"/>
              <a:ext cx="4796254" cy="4796254"/>
              <a:chOff x="2976600" y="2506721"/>
              <a:chExt cx="3029735" cy="302973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4242437" y="3669456"/>
                <a:ext cx="505000" cy="696508"/>
                <a:chOff x="2828763" y="2996952"/>
                <a:chExt cx="1095165" cy="1510477"/>
              </a:xfrm>
            </p:grpSpPr>
            <p:grpSp>
              <p:nvGrpSpPr>
                <p:cNvPr id="9" name="그룹 8"/>
                <p:cNvGrpSpPr/>
                <p:nvPr/>
              </p:nvGrpSpPr>
              <p:grpSpPr>
                <a:xfrm>
                  <a:off x="2843806" y="2996952"/>
                  <a:ext cx="1080120" cy="365549"/>
                  <a:chOff x="2843806" y="2996952"/>
                  <a:chExt cx="1080120" cy="365549"/>
                </a:xfrm>
              </p:grpSpPr>
              <p:sp>
                <p:nvSpPr>
                  <p:cNvPr id="7" name="타원 6"/>
                  <p:cNvSpPr/>
                  <p:nvPr/>
                </p:nvSpPr>
                <p:spPr>
                  <a:xfrm>
                    <a:off x="2843806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1" name="타원 10"/>
                  <p:cNvSpPr/>
                  <p:nvPr/>
                </p:nvSpPr>
                <p:spPr>
                  <a:xfrm>
                    <a:off x="3203846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2" name="타원 11"/>
                  <p:cNvSpPr/>
                  <p:nvPr/>
                </p:nvSpPr>
                <p:spPr>
                  <a:xfrm>
                    <a:off x="3563886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2828763" y="3368900"/>
                  <a:ext cx="1080120" cy="366216"/>
                  <a:chOff x="2828763" y="3368900"/>
                  <a:chExt cx="1080120" cy="366216"/>
                </a:xfrm>
              </p:grpSpPr>
              <p:sp>
                <p:nvSpPr>
                  <p:cNvPr id="13" name="타원 12"/>
                  <p:cNvSpPr/>
                  <p:nvPr/>
                </p:nvSpPr>
                <p:spPr>
                  <a:xfrm>
                    <a:off x="2828763" y="3374409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4" name="타원 13"/>
                  <p:cNvSpPr/>
                  <p:nvPr/>
                </p:nvSpPr>
                <p:spPr>
                  <a:xfrm>
                    <a:off x="3188803" y="3368900"/>
                    <a:ext cx="360040" cy="36004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3548843" y="3375075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</p:grpSp>
            <p:grpSp>
              <p:nvGrpSpPr>
                <p:cNvPr id="19" name="그룹 18"/>
                <p:cNvGrpSpPr/>
                <p:nvPr/>
              </p:nvGrpSpPr>
              <p:grpSpPr>
                <a:xfrm>
                  <a:off x="2843808" y="3755093"/>
                  <a:ext cx="1080120" cy="365549"/>
                  <a:chOff x="2843808" y="2996952"/>
                  <a:chExt cx="1080120" cy="365549"/>
                </a:xfrm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2843808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3203848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3563888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2843808" y="4141213"/>
                  <a:ext cx="1080120" cy="366216"/>
                  <a:chOff x="2861372" y="3368900"/>
                  <a:chExt cx="1080120" cy="366216"/>
                </a:xfrm>
              </p:grpSpPr>
              <p:sp>
                <p:nvSpPr>
                  <p:cNvPr id="24" name="타원 23"/>
                  <p:cNvSpPr/>
                  <p:nvPr/>
                </p:nvSpPr>
                <p:spPr>
                  <a:xfrm>
                    <a:off x="2861372" y="3374409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>
                    <a:off x="3221412" y="3368900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>
                    <a:off x="3581452" y="3375076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</p:grpSp>
          </p:grpSp>
          <p:sp>
            <p:nvSpPr>
              <p:cNvPr id="43" name="타원 42"/>
              <p:cNvSpPr/>
              <p:nvPr/>
            </p:nvSpPr>
            <p:spPr>
              <a:xfrm>
                <a:off x="3488513" y="2988997"/>
                <a:ext cx="2035983" cy="2035983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232792" y="2733275"/>
                <a:ext cx="2547427" cy="254742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2976600" y="2506721"/>
                <a:ext cx="3029735" cy="302973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3726795" y="3242315"/>
                <a:ext cx="1529346" cy="15293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  <p:sp>
          <p:nvSpPr>
            <p:cNvPr id="27" name="타원 26"/>
            <p:cNvSpPr/>
            <p:nvPr/>
          </p:nvSpPr>
          <p:spPr>
            <a:xfrm>
              <a:off x="3275856" y="3304647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563888" y="2914591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2919380" y="3304647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3063396" y="2885204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3388632" y="2509652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3791860" y="2252650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65243" y="3775581"/>
              <a:ext cx="8912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4   2</a:t>
              </a:r>
              <a:endParaRPr lang="ko-KR" altLang="en-US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830220" y="3775581"/>
            <a:ext cx="891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   2</a:t>
            </a:r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4320161" y="2152114"/>
            <a:ext cx="288032" cy="2880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5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384574" y="2152114"/>
            <a:ext cx="3308804" cy="3323620"/>
            <a:chOff x="2919380" y="2152114"/>
            <a:chExt cx="3308804" cy="3323620"/>
          </a:xfrm>
        </p:grpSpPr>
        <p:grpSp>
          <p:nvGrpSpPr>
            <p:cNvPr id="17" name="그룹 16"/>
            <p:cNvGrpSpPr/>
            <p:nvPr/>
          </p:nvGrpSpPr>
          <p:grpSpPr>
            <a:xfrm>
              <a:off x="4177770" y="3329858"/>
              <a:ext cx="799446" cy="1102614"/>
              <a:chOff x="2828763" y="2996952"/>
              <a:chExt cx="1095165" cy="151047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843806" y="2996952"/>
                <a:ext cx="1080120" cy="365549"/>
                <a:chOff x="2843806" y="2996952"/>
                <a:chExt cx="1080120" cy="365549"/>
              </a:xfrm>
            </p:grpSpPr>
            <p:sp>
              <p:nvSpPr>
                <p:cNvPr id="7" name="타원 6"/>
                <p:cNvSpPr/>
                <p:nvPr/>
              </p:nvSpPr>
              <p:spPr>
                <a:xfrm>
                  <a:off x="2843806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3203846" y="2996952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3563886" y="3002461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2828763" y="3368900"/>
                <a:ext cx="1080120" cy="366216"/>
                <a:chOff x="2828763" y="3368900"/>
                <a:chExt cx="1080120" cy="366216"/>
              </a:xfrm>
            </p:grpSpPr>
            <p:sp>
              <p:nvSpPr>
                <p:cNvPr id="13" name="타원 12"/>
                <p:cNvSpPr/>
                <p:nvPr/>
              </p:nvSpPr>
              <p:spPr>
                <a:xfrm>
                  <a:off x="2828763" y="3374409"/>
                  <a:ext cx="360040" cy="36004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3188803" y="3368900"/>
                  <a:ext cx="360040" cy="36004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3548843" y="3375075"/>
                  <a:ext cx="360040" cy="36004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2843808" y="3755093"/>
                <a:ext cx="1080120" cy="365549"/>
                <a:chOff x="2843808" y="2996952"/>
                <a:chExt cx="1080120" cy="365549"/>
              </a:xfrm>
            </p:grpSpPr>
            <p:sp>
              <p:nvSpPr>
                <p:cNvPr id="20" name="타원 19"/>
                <p:cNvSpPr/>
                <p:nvPr/>
              </p:nvSpPr>
              <p:spPr>
                <a:xfrm>
                  <a:off x="2843808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3203848" y="2996952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3563888" y="3002461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2843808" y="4141213"/>
                <a:ext cx="1080120" cy="366216"/>
                <a:chOff x="2861372" y="3368900"/>
                <a:chExt cx="1080120" cy="366216"/>
              </a:xfrm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2861372" y="3374409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3221412" y="3368900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3581452" y="3375076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</p:grpSp>
        </p:grpSp>
        <p:sp>
          <p:nvSpPr>
            <p:cNvPr id="43" name="타원 42"/>
            <p:cNvSpPr/>
            <p:nvPr/>
          </p:nvSpPr>
          <p:spPr>
            <a:xfrm>
              <a:off x="2984262" y="2252650"/>
              <a:ext cx="3223084" cy="3223084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37" name="타원 36"/>
            <p:cNvSpPr/>
            <p:nvPr/>
          </p:nvSpPr>
          <p:spPr>
            <a:xfrm>
              <a:off x="3361477" y="2653668"/>
              <a:ext cx="2421047" cy="2421047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7" name="타원 26"/>
            <p:cNvSpPr/>
            <p:nvPr/>
          </p:nvSpPr>
          <p:spPr>
            <a:xfrm>
              <a:off x="3275856" y="3304647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54" name="타원 53"/>
            <p:cNvSpPr/>
            <p:nvPr/>
          </p:nvSpPr>
          <p:spPr>
            <a:xfrm>
              <a:off x="3563888" y="2914591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55" name="타원 54"/>
            <p:cNvSpPr/>
            <p:nvPr/>
          </p:nvSpPr>
          <p:spPr>
            <a:xfrm>
              <a:off x="2919380" y="3304647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56" name="타원 55"/>
            <p:cNvSpPr/>
            <p:nvPr/>
          </p:nvSpPr>
          <p:spPr>
            <a:xfrm>
              <a:off x="3063396" y="2885204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57" name="타원 56"/>
            <p:cNvSpPr/>
            <p:nvPr/>
          </p:nvSpPr>
          <p:spPr>
            <a:xfrm>
              <a:off x="3388632" y="2509652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58" name="타원 57"/>
            <p:cNvSpPr/>
            <p:nvPr/>
          </p:nvSpPr>
          <p:spPr>
            <a:xfrm>
              <a:off x="3850681" y="2210222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62" name="타원 61"/>
            <p:cNvSpPr/>
            <p:nvPr/>
          </p:nvSpPr>
          <p:spPr>
            <a:xfrm>
              <a:off x="5652120" y="2651556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4715527" y="2152114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364088" y="2363524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5940152" y="3058607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4380" y="2037428"/>
            <a:ext cx="33303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원자가 껍질</a:t>
            </a:r>
            <a:r>
              <a:rPr lang="en-US" altLang="ko-KR" sz="1600" dirty="0" smtClean="0"/>
              <a:t>(valence shell)</a:t>
            </a:r>
            <a:br>
              <a:rPr lang="en-US" altLang="ko-KR" sz="1600" dirty="0" smtClean="0"/>
            </a:br>
            <a:r>
              <a:rPr lang="ko-KR" altLang="en-US" sz="1600" dirty="0" smtClean="0"/>
              <a:t>가장 바깥의 전자선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원자가 전자</a:t>
            </a:r>
            <a:r>
              <a:rPr lang="en-US" altLang="ko-KR" sz="1600" dirty="0" smtClean="0"/>
              <a:t>(valence electrons)</a:t>
            </a:r>
            <a:br>
              <a:rPr lang="en-US" altLang="ko-KR" sz="1600" dirty="0" smtClean="0"/>
            </a:br>
            <a:r>
              <a:rPr lang="ko-KR" altLang="en-US" sz="1600" dirty="0" smtClean="0"/>
              <a:t>가장 바깥의 전자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72432" y="3711778"/>
            <a:ext cx="45036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가장 바깥의 </a:t>
            </a:r>
            <a:r>
              <a:rPr lang="ko-KR" altLang="en-US" sz="1600" dirty="0" smtClean="0"/>
              <a:t>껍질 전자가 </a:t>
            </a:r>
            <a:r>
              <a:rPr lang="ko-KR" altLang="en-US" sz="1600" dirty="0"/>
              <a:t>다 찬 상태인 </a:t>
            </a:r>
            <a:r>
              <a:rPr lang="ko-KR" altLang="en-US" sz="1600" dirty="0" smtClean="0"/>
              <a:t>경우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원자가 </a:t>
            </a:r>
            <a:r>
              <a:rPr lang="ko-KR" altLang="en-US" sz="1600" dirty="0"/>
              <a:t>가장 안정적이다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874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4777" y="5157192"/>
            <a:ext cx="3278036" cy="93610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1800" dirty="0" smtClean="0"/>
              <a:t>절연체</a:t>
            </a:r>
            <a:r>
              <a:rPr lang="en-US" altLang="ko-KR" sz="1800" dirty="0" smtClean="0"/>
              <a:t>(insulator)</a:t>
            </a:r>
            <a:br>
              <a:rPr lang="en-US" altLang="ko-KR" sz="1800" dirty="0" smtClean="0"/>
            </a:br>
            <a:r>
              <a:rPr lang="ko-KR" altLang="en-US" sz="1200" dirty="0" smtClean="0"/>
              <a:t>전자의 이동이 잘 일어나지 않는 물체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sp>
        <p:nvSpPr>
          <p:cNvPr id="70" name="내용 개체 틀 2"/>
          <p:cNvSpPr txBox="1">
            <a:spLocks/>
          </p:cNvSpPr>
          <p:nvPr/>
        </p:nvSpPr>
        <p:spPr>
          <a:xfrm>
            <a:off x="4917763" y="5157192"/>
            <a:ext cx="2979774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800" dirty="0" smtClean="0"/>
              <a:t>전도</a:t>
            </a:r>
            <a:r>
              <a:rPr lang="ko-KR" altLang="en-US" sz="1800" dirty="0"/>
              <a:t>체</a:t>
            </a:r>
            <a:r>
              <a:rPr lang="en-US" altLang="ko-KR" sz="1800" dirty="0" smtClean="0"/>
              <a:t>(conductor)</a:t>
            </a:r>
            <a:br>
              <a:rPr lang="en-US" altLang="ko-KR" sz="1800" dirty="0" smtClean="0"/>
            </a:br>
            <a:r>
              <a:rPr lang="ko-KR" altLang="en-US" sz="1200" dirty="0" smtClean="0"/>
              <a:t>전자 이동이 잘 일어나는 물체</a:t>
            </a:r>
            <a:endParaRPr lang="ko-KR" altLang="en-US" sz="18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726386" y="2217633"/>
            <a:ext cx="2710588" cy="2710588"/>
            <a:chOff x="726386" y="2217633"/>
            <a:chExt cx="2710588" cy="2710588"/>
          </a:xfrm>
        </p:grpSpPr>
        <p:sp>
          <p:nvSpPr>
            <p:cNvPr id="43" name="타원 42"/>
            <p:cNvSpPr/>
            <p:nvPr/>
          </p:nvSpPr>
          <p:spPr>
            <a:xfrm>
              <a:off x="1309300" y="2798387"/>
              <a:ext cx="1544761" cy="154476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89369" y="2280616"/>
              <a:ext cx="2584623" cy="258462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791078" y="3502309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1246317" y="3502308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26386" y="3509945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3311009" y="3502309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2018699" y="2217633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2018699" y="4802256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2934090" y="4434643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2918201" y="2564904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1109100" y="4434826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1125683" y="2564903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881324" y="3314671"/>
              <a:ext cx="389304" cy="780625"/>
              <a:chOff x="1881324" y="3314671"/>
              <a:chExt cx="389304" cy="780625"/>
            </a:xfrm>
          </p:grpSpPr>
          <p:grpSp>
            <p:nvGrpSpPr>
              <p:cNvPr id="79" name="그룹 78"/>
              <p:cNvGrpSpPr/>
              <p:nvPr/>
            </p:nvGrpSpPr>
            <p:grpSpPr>
              <a:xfrm>
                <a:off x="1892734" y="3969097"/>
                <a:ext cx="377894" cy="126199"/>
                <a:chOff x="2861372" y="3374409"/>
                <a:chExt cx="1080120" cy="36070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2861372" y="3374409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3581452" y="3375076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1881324" y="3314671"/>
                <a:ext cx="383158" cy="656354"/>
                <a:chOff x="1881324" y="3314671"/>
                <a:chExt cx="383158" cy="656354"/>
              </a:xfrm>
            </p:grpSpPr>
            <p:grpSp>
              <p:nvGrpSpPr>
                <p:cNvPr id="9" name="그룹 8"/>
                <p:cNvGrpSpPr/>
                <p:nvPr/>
              </p:nvGrpSpPr>
              <p:grpSpPr>
                <a:xfrm>
                  <a:off x="1886587" y="3314671"/>
                  <a:ext cx="377894" cy="127892"/>
                  <a:chOff x="2843806" y="2996952"/>
                  <a:chExt cx="1080120" cy="365549"/>
                </a:xfrm>
              </p:grpSpPr>
              <p:sp>
                <p:nvSpPr>
                  <p:cNvPr id="7" name="타원 6"/>
                  <p:cNvSpPr/>
                  <p:nvPr/>
                </p:nvSpPr>
                <p:spPr>
                  <a:xfrm>
                    <a:off x="2843806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타원 10"/>
                  <p:cNvSpPr/>
                  <p:nvPr/>
                </p:nvSpPr>
                <p:spPr>
                  <a:xfrm>
                    <a:off x="3203846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타원 11"/>
                  <p:cNvSpPr/>
                  <p:nvPr/>
                </p:nvSpPr>
                <p:spPr>
                  <a:xfrm>
                    <a:off x="3563886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/>
                <p:cNvGrpSpPr/>
                <p:nvPr/>
              </p:nvGrpSpPr>
              <p:grpSpPr>
                <a:xfrm>
                  <a:off x="1881324" y="3444802"/>
                  <a:ext cx="377894" cy="128126"/>
                  <a:chOff x="2828763" y="3368900"/>
                  <a:chExt cx="1080120" cy="366216"/>
                </a:xfrm>
              </p:grpSpPr>
              <p:sp>
                <p:nvSpPr>
                  <p:cNvPr id="13" name="타원 12"/>
                  <p:cNvSpPr/>
                  <p:nvPr/>
                </p:nvSpPr>
                <p:spPr>
                  <a:xfrm>
                    <a:off x="2828763" y="3374409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/>
                  <p:cNvSpPr/>
                  <p:nvPr/>
                </p:nvSpPr>
                <p:spPr>
                  <a:xfrm>
                    <a:off x="3188803" y="3368900"/>
                    <a:ext cx="360040" cy="36004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3548843" y="3375075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" name="그룹 18"/>
                <p:cNvGrpSpPr/>
                <p:nvPr/>
              </p:nvGrpSpPr>
              <p:grpSpPr>
                <a:xfrm>
                  <a:off x="1886588" y="3579917"/>
                  <a:ext cx="377894" cy="127892"/>
                  <a:chOff x="2843808" y="2996952"/>
                  <a:chExt cx="1080120" cy="365549"/>
                </a:xfrm>
              </p:grpSpPr>
              <p:sp>
                <p:nvSpPr>
                  <p:cNvPr id="20" name="타원 19"/>
                  <p:cNvSpPr/>
                  <p:nvPr/>
                </p:nvSpPr>
                <p:spPr>
                  <a:xfrm>
                    <a:off x="2843808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3203848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3563888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1886588" y="3715006"/>
                  <a:ext cx="377894" cy="128126"/>
                  <a:chOff x="2861372" y="3368900"/>
                  <a:chExt cx="1080120" cy="366216"/>
                </a:xfrm>
              </p:grpSpPr>
              <p:sp>
                <p:nvSpPr>
                  <p:cNvPr id="24" name="타원 23"/>
                  <p:cNvSpPr/>
                  <p:nvPr/>
                </p:nvSpPr>
                <p:spPr>
                  <a:xfrm>
                    <a:off x="2861372" y="3374409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>
                    <a:off x="3221412" y="3368900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>
                    <a:off x="3581452" y="3375076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7" name="그룹 86"/>
                <p:cNvGrpSpPr/>
                <p:nvPr/>
              </p:nvGrpSpPr>
              <p:grpSpPr>
                <a:xfrm>
                  <a:off x="1886587" y="3843132"/>
                  <a:ext cx="377894" cy="127892"/>
                  <a:chOff x="2843806" y="2996952"/>
                  <a:chExt cx="1080120" cy="365549"/>
                </a:xfrm>
              </p:grpSpPr>
              <p:sp>
                <p:nvSpPr>
                  <p:cNvPr id="88" name="타원 87"/>
                  <p:cNvSpPr/>
                  <p:nvPr/>
                </p:nvSpPr>
                <p:spPr>
                  <a:xfrm>
                    <a:off x="2843806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타원 89"/>
                  <p:cNvSpPr/>
                  <p:nvPr/>
                </p:nvSpPr>
                <p:spPr>
                  <a:xfrm>
                    <a:off x="3563886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1" name="타원 90"/>
                <p:cNvSpPr/>
                <p:nvPr/>
              </p:nvSpPr>
              <p:spPr>
                <a:xfrm>
                  <a:off x="2012553" y="3845059"/>
                  <a:ext cx="125965" cy="12596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81" name="그룹 80"/>
          <p:cNvGrpSpPr/>
          <p:nvPr/>
        </p:nvGrpSpPr>
        <p:grpSpPr>
          <a:xfrm>
            <a:off x="8172400" y="3027346"/>
            <a:ext cx="774571" cy="1231106"/>
            <a:chOff x="4133961" y="3776865"/>
            <a:chExt cx="774571" cy="1231106"/>
          </a:xfrm>
        </p:grpSpPr>
        <p:sp>
          <p:nvSpPr>
            <p:cNvPr id="83" name="TextBox 82"/>
            <p:cNvSpPr txBox="1"/>
            <p:nvPr/>
          </p:nvSpPr>
          <p:spPr>
            <a:xfrm>
              <a:off x="4133961" y="3776865"/>
              <a:ext cx="774571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2400" dirty="0" smtClean="0"/>
                <a:t>C</a:t>
              </a:r>
            </a:p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1400" dirty="0" smtClean="0"/>
                <a:t>Carbon</a:t>
              </a:r>
              <a:endParaRPr lang="ko-KR" alt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33961" y="3786321"/>
              <a:ext cx="222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184466" y="2209996"/>
            <a:ext cx="2710588" cy="2710588"/>
            <a:chOff x="5184466" y="2209996"/>
            <a:chExt cx="2710588" cy="2710588"/>
          </a:xfrm>
        </p:grpSpPr>
        <p:sp>
          <p:nvSpPr>
            <p:cNvPr id="42" name="타원 41"/>
            <p:cNvSpPr/>
            <p:nvPr/>
          </p:nvSpPr>
          <p:spPr>
            <a:xfrm>
              <a:off x="5767380" y="2790750"/>
              <a:ext cx="1544761" cy="154476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5247449" y="2272979"/>
              <a:ext cx="2584623" cy="258462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7249158" y="3494672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704397" y="3494671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5184466" y="3502308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7769089" y="3494672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476779" y="2209996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6476779" y="4794619"/>
              <a:ext cx="125965" cy="12596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7391012" y="4434641"/>
              <a:ext cx="125965" cy="12596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375123" y="2564902"/>
              <a:ext cx="125965" cy="12596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5566022" y="4434824"/>
              <a:ext cx="125965" cy="12596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5582605" y="2564901"/>
              <a:ext cx="125965" cy="12596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6334280" y="3307782"/>
              <a:ext cx="410962" cy="566808"/>
              <a:chOff x="2828763" y="2996952"/>
              <a:chExt cx="1095165" cy="1510477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2843806" y="2996952"/>
                <a:ext cx="1080120" cy="365549"/>
                <a:chOff x="2843806" y="2996952"/>
                <a:chExt cx="1080120" cy="365549"/>
              </a:xfrm>
            </p:grpSpPr>
            <p:sp>
              <p:nvSpPr>
                <p:cNvPr id="103" name="타원 102"/>
                <p:cNvSpPr/>
                <p:nvPr/>
              </p:nvSpPr>
              <p:spPr>
                <a:xfrm>
                  <a:off x="2843806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/>
                <p:cNvSpPr/>
                <p:nvPr/>
              </p:nvSpPr>
              <p:spPr>
                <a:xfrm>
                  <a:off x="3203846" y="2996952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3563886" y="3002461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9" name="그룹 88"/>
              <p:cNvGrpSpPr/>
              <p:nvPr/>
            </p:nvGrpSpPr>
            <p:grpSpPr>
              <a:xfrm>
                <a:off x="2828763" y="3368900"/>
                <a:ext cx="1080120" cy="366216"/>
                <a:chOff x="2828763" y="3368900"/>
                <a:chExt cx="1080120" cy="366216"/>
              </a:xfrm>
            </p:grpSpPr>
            <p:sp>
              <p:nvSpPr>
                <p:cNvPr id="100" name="타원 99"/>
                <p:cNvSpPr/>
                <p:nvPr/>
              </p:nvSpPr>
              <p:spPr>
                <a:xfrm>
                  <a:off x="2828763" y="3374409"/>
                  <a:ext cx="360040" cy="36004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/>
                <p:cNvSpPr/>
                <p:nvPr/>
              </p:nvSpPr>
              <p:spPr>
                <a:xfrm>
                  <a:off x="3188803" y="3368900"/>
                  <a:ext cx="360040" cy="36004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3548843" y="3375075"/>
                  <a:ext cx="360040" cy="36004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2843808" y="3755093"/>
                <a:ext cx="1080120" cy="365549"/>
                <a:chOff x="2843808" y="2996952"/>
                <a:chExt cx="1080120" cy="365549"/>
              </a:xfrm>
            </p:grpSpPr>
            <p:sp>
              <p:nvSpPr>
                <p:cNvPr id="97" name="타원 96"/>
                <p:cNvSpPr/>
                <p:nvPr/>
              </p:nvSpPr>
              <p:spPr>
                <a:xfrm>
                  <a:off x="2843808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3203848" y="2996952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3563888" y="3002461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2843808" y="4141213"/>
                <a:ext cx="1080120" cy="366216"/>
                <a:chOff x="2861372" y="3368900"/>
                <a:chExt cx="1080120" cy="366216"/>
              </a:xfrm>
            </p:grpSpPr>
            <p:sp>
              <p:nvSpPr>
                <p:cNvPr id="94" name="타원 93"/>
                <p:cNvSpPr/>
                <p:nvPr/>
              </p:nvSpPr>
              <p:spPr>
                <a:xfrm>
                  <a:off x="2861372" y="3374409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3221412" y="3368900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3581452" y="3375076"/>
                  <a:ext cx="360040" cy="3600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06" name="그룹 105"/>
          <p:cNvGrpSpPr/>
          <p:nvPr/>
        </p:nvGrpSpPr>
        <p:grpSpPr>
          <a:xfrm>
            <a:off x="3653540" y="2957375"/>
            <a:ext cx="702436" cy="1231106"/>
            <a:chOff x="4133961" y="3776865"/>
            <a:chExt cx="702436" cy="1231106"/>
          </a:xfrm>
        </p:grpSpPr>
        <p:sp>
          <p:nvSpPr>
            <p:cNvPr id="107" name="TextBox 106"/>
            <p:cNvSpPr txBox="1"/>
            <p:nvPr/>
          </p:nvSpPr>
          <p:spPr>
            <a:xfrm>
              <a:off x="4206096" y="3776865"/>
              <a:ext cx="630301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2400" dirty="0" smtClean="0"/>
                <a:t>Ne</a:t>
              </a:r>
            </a:p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1400" dirty="0" smtClean="0"/>
                <a:t>Neon</a:t>
              </a:r>
              <a:endParaRPr lang="ko-KR" altLang="en-US" sz="14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133961" y="3786321"/>
              <a:ext cx="558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10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63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928" y="5157192"/>
            <a:ext cx="3348424" cy="93610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1800" dirty="0" smtClean="0"/>
              <a:t>절연체</a:t>
            </a:r>
            <a:r>
              <a:rPr lang="en-US" altLang="ko-KR" sz="1800" dirty="0" smtClean="0"/>
              <a:t>(insulator)</a:t>
            </a:r>
            <a:br>
              <a:rPr lang="en-US" altLang="ko-KR" sz="1800" dirty="0" smtClean="0"/>
            </a:br>
            <a:r>
              <a:rPr lang="ko-KR" altLang="en-US" sz="1200" dirty="0" smtClean="0"/>
              <a:t>전자의 이동이 잘 일어나지 않는 물체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sp>
        <p:nvSpPr>
          <p:cNvPr id="70" name="내용 개체 틀 2"/>
          <p:cNvSpPr txBox="1">
            <a:spLocks/>
          </p:cNvSpPr>
          <p:nvPr/>
        </p:nvSpPr>
        <p:spPr>
          <a:xfrm>
            <a:off x="5801926" y="5157192"/>
            <a:ext cx="2979774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800" dirty="0" smtClean="0"/>
              <a:t>전도</a:t>
            </a:r>
            <a:r>
              <a:rPr lang="ko-KR" altLang="en-US" sz="1800" dirty="0"/>
              <a:t>체</a:t>
            </a:r>
            <a:r>
              <a:rPr lang="en-US" altLang="ko-KR" sz="1800" dirty="0" smtClean="0"/>
              <a:t>(conductor)</a:t>
            </a:r>
            <a:br>
              <a:rPr lang="en-US" altLang="ko-KR" sz="1800" dirty="0" smtClean="0"/>
            </a:br>
            <a:r>
              <a:rPr lang="ko-KR" altLang="en-US" sz="1200" dirty="0" smtClean="0"/>
              <a:t>전자 이동이 잘 일어나는 물체</a:t>
            </a:r>
            <a:endParaRPr lang="ko-KR" altLang="en-US" sz="18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8007129" y="3371963"/>
            <a:ext cx="774571" cy="1231106"/>
            <a:chOff x="4133961" y="3776865"/>
            <a:chExt cx="774571" cy="1231106"/>
          </a:xfrm>
        </p:grpSpPr>
        <p:sp>
          <p:nvSpPr>
            <p:cNvPr id="83" name="TextBox 82"/>
            <p:cNvSpPr txBox="1"/>
            <p:nvPr/>
          </p:nvSpPr>
          <p:spPr>
            <a:xfrm>
              <a:off x="4133961" y="3776865"/>
              <a:ext cx="774571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2400" dirty="0" smtClean="0"/>
                <a:t>C</a:t>
              </a:r>
            </a:p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1400" dirty="0" smtClean="0"/>
                <a:t>Carbon</a:t>
              </a:r>
              <a:endParaRPr lang="ko-KR" alt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33961" y="3786321"/>
              <a:ext cx="222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323528" y="3362507"/>
            <a:ext cx="702436" cy="1231106"/>
            <a:chOff x="4133961" y="3776865"/>
            <a:chExt cx="702436" cy="1231106"/>
          </a:xfrm>
        </p:grpSpPr>
        <p:sp>
          <p:nvSpPr>
            <p:cNvPr id="107" name="TextBox 106"/>
            <p:cNvSpPr txBox="1"/>
            <p:nvPr/>
          </p:nvSpPr>
          <p:spPr>
            <a:xfrm>
              <a:off x="4206096" y="3776865"/>
              <a:ext cx="630301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2400" dirty="0" smtClean="0"/>
                <a:t>Ne</a:t>
              </a:r>
            </a:p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1400" dirty="0" smtClean="0"/>
                <a:t>Neon</a:t>
              </a:r>
              <a:endParaRPr lang="ko-KR" altLang="en-US" sz="14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133961" y="3786321"/>
              <a:ext cx="558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10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사다리꼴 30"/>
          <p:cNvSpPr/>
          <p:nvPr/>
        </p:nvSpPr>
        <p:spPr>
          <a:xfrm>
            <a:off x="2062583" y="4284349"/>
            <a:ext cx="4176464" cy="51280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4377702" y="2295157"/>
            <a:ext cx="1461887" cy="2298456"/>
            <a:chOff x="4006799" y="2295157"/>
            <a:chExt cx="1461887" cy="2298456"/>
          </a:xfrm>
        </p:grpSpPr>
        <p:grpSp>
          <p:nvGrpSpPr>
            <p:cNvPr id="29" name="그룹 28"/>
            <p:cNvGrpSpPr/>
            <p:nvPr/>
          </p:nvGrpSpPr>
          <p:grpSpPr>
            <a:xfrm>
              <a:off x="4006799" y="2295157"/>
              <a:ext cx="1461887" cy="2298456"/>
              <a:chOff x="3635896" y="2295157"/>
              <a:chExt cx="1461887" cy="2298456"/>
            </a:xfrm>
            <a:effectLst>
              <a:glow rad="101600">
                <a:srgbClr val="FF0000">
                  <a:alpha val="60000"/>
                </a:srgbClr>
              </a:glow>
            </a:effectLst>
          </p:grpSpPr>
          <p:sp>
            <p:nvSpPr>
              <p:cNvPr id="27" name="직사각형 26"/>
              <p:cNvSpPr/>
              <p:nvPr/>
            </p:nvSpPr>
            <p:spPr>
              <a:xfrm>
                <a:off x="3877740" y="2295157"/>
                <a:ext cx="576064" cy="17281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3635896" y="3978060"/>
                <a:ext cx="1440160" cy="61555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4737743" y="3978061"/>
                <a:ext cx="360040" cy="153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4737743" y="4130461"/>
                <a:ext cx="360040" cy="153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모서리가 둥근 직사각형 110"/>
              <p:cNvSpPr/>
              <p:nvPr/>
            </p:nvSpPr>
            <p:spPr>
              <a:xfrm>
                <a:off x="4737743" y="4284349"/>
                <a:ext cx="360040" cy="153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315300" y="341813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FF0000"/>
                  </a:solidFill>
                </a:rPr>
                <a:t>+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2728338" y="4119604"/>
            <a:ext cx="418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</a:rPr>
              <a:t>-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8502363">
            <a:off x="3279111" y="3569332"/>
            <a:ext cx="1123582" cy="326689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/>
          <p:cNvSpPr/>
          <p:nvPr/>
        </p:nvSpPr>
        <p:spPr>
          <a:xfrm>
            <a:off x="4597365" y="3560360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4073585" y="3568053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4486001" y="2852936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3707904" y="4162505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118" name="타원 117"/>
          <p:cNvSpPr/>
          <p:nvPr/>
        </p:nvSpPr>
        <p:spPr>
          <a:xfrm>
            <a:off x="4615454" y="3822525"/>
            <a:ext cx="126897" cy="126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오른쪽 화살표 118"/>
          <p:cNvSpPr/>
          <p:nvPr/>
        </p:nvSpPr>
        <p:spPr>
          <a:xfrm>
            <a:off x="5659569" y="3127780"/>
            <a:ext cx="1123582" cy="326689"/>
          </a:xfrm>
          <a:prstGeom prst="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내용 개체 틀 2"/>
          <p:cNvSpPr txBox="1">
            <a:spLocks/>
          </p:cNvSpPr>
          <p:nvPr/>
        </p:nvSpPr>
        <p:spPr>
          <a:xfrm>
            <a:off x="680021" y="2295157"/>
            <a:ext cx="3315915" cy="9361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 smtClean="0"/>
              <a:t>중성</a:t>
            </a:r>
            <a:r>
              <a:rPr lang="en-US" altLang="ko-KR" sz="1400" dirty="0" smtClean="0"/>
              <a:t>(neutral)</a:t>
            </a:r>
            <a:r>
              <a:rPr lang="ko-KR" altLang="en-US" sz="1400" dirty="0" smtClean="0"/>
              <a:t> 현상이 일어나는 대신 </a:t>
            </a:r>
            <a:endParaRPr lang="en-US" altLang="ko-KR" sz="1400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 smtClean="0"/>
              <a:t>극간의 비대칭</a:t>
            </a:r>
            <a:r>
              <a:rPr lang="en-US" altLang="ko-KR" sz="1400" dirty="0" smtClean="0"/>
              <a:t>(charge imbalance)</a:t>
            </a:r>
            <a:r>
              <a:rPr lang="ko-KR" altLang="en-US" sz="1400" dirty="0" smtClean="0"/>
              <a:t> 발생</a:t>
            </a:r>
            <a:endParaRPr lang="ko-KR" altLang="en-US" sz="14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3840902" y="2979833"/>
            <a:ext cx="232683" cy="251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4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927" y="5157192"/>
            <a:ext cx="3166968" cy="93610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1800" dirty="0" smtClean="0"/>
              <a:t>절연체</a:t>
            </a:r>
            <a:r>
              <a:rPr lang="en-US" altLang="ko-KR" sz="1800" dirty="0" smtClean="0"/>
              <a:t>(insulator)</a:t>
            </a:r>
            <a:br>
              <a:rPr lang="en-US" altLang="ko-KR" sz="1800" dirty="0" smtClean="0"/>
            </a:br>
            <a:r>
              <a:rPr lang="ko-KR" altLang="en-US" sz="1200" dirty="0" smtClean="0"/>
              <a:t>전자의 이동이 잘 일어나지 않는 물체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sp>
        <p:nvSpPr>
          <p:cNvPr id="70" name="내용 개체 틀 2"/>
          <p:cNvSpPr txBox="1">
            <a:spLocks/>
          </p:cNvSpPr>
          <p:nvPr/>
        </p:nvSpPr>
        <p:spPr>
          <a:xfrm>
            <a:off x="5801926" y="5157192"/>
            <a:ext cx="2979774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800" dirty="0" smtClean="0"/>
              <a:t>전도</a:t>
            </a:r>
            <a:r>
              <a:rPr lang="ko-KR" altLang="en-US" sz="1800" dirty="0"/>
              <a:t>체</a:t>
            </a:r>
            <a:r>
              <a:rPr lang="en-US" altLang="ko-KR" sz="1800" dirty="0" smtClean="0"/>
              <a:t>(conductor)</a:t>
            </a:r>
            <a:br>
              <a:rPr lang="en-US" altLang="ko-KR" sz="1800" dirty="0" smtClean="0"/>
            </a:br>
            <a:r>
              <a:rPr lang="ko-KR" altLang="en-US" sz="1200" dirty="0" smtClean="0"/>
              <a:t>전자 이동이 잘 일어나는 물체</a:t>
            </a:r>
            <a:endParaRPr lang="ko-KR" altLang="en-US" sz="18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611560" y="3371963"/>
            <a:ext cx="774571" cy="1231106"/>
            <a:chOff x="4133961" y="3776865"/>
            <a:chExt cx="774571" cy="1231106"/>
          </a:xfrm>
        </p:grpSpPr>
        <p:sp>
          <p:nvSpPr>
            <p:cNvPr id="83" name="TextBox 82"/>
            <p:cNvSpPr txBox="1"/>
            <p:nvPr/>
          </p:nvSpPr>
          <p:spPr>
            <a:xfrm>
              <a:off x="4133961" y="3776865"/>
              <a:ext cx="774571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2400" dirty="0" smtClean="0"/>
                <a:t>C</a:t>
              </a:r>
            </a:p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1400" dirty="0" smtClean="0"/>
                <a:t>Carbon</a:t>
              </a:r>
              <a:endParaRPr lang="ko-KR" alt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33961" y="3786321"/>
              <a:ext cx="222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195084" y="3095334"/>
            <a:ext cx="1376916" cy="1213786"/>
            <a:chOff x="2683640" y="3332977"/>
            <a:chExt cx="1376916" cy="1213786"/>
          </a:xfrm>
        </p:grpSpPr>
        <p:grpSp>
          <p:nvGrpSpPr>
            <p:cNvPr id="11" name="그룹 10"/>
            <p:cNvGrpSpPr/>
            <p:nvPr/>
          </p:nvGrpSpPr>
          <p:grpSpPr>
            <a:xfrm>
              <a:off x="2683640" y="3332977"/>
              <a:ext cx="1376916" cy="1213786"/>
              <a:chOff x="2475004" y="3689196"/>
              <a:chExt cx="1520932" cy="1340740"/>
            </a:xfr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2618371" y="3689196"/>
                <a:ext cx="585477" cy="27332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3203848" y="3987516"/>
                <a:ext cx="792088" cy="1042420"/>
                <a:chOff x="3129798" y="4015707"/>
                <a:chExt cx="464236" cy="795615"/>
              </a:xfrm>
            </p:grpSpPr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3129799" y="4015707"/>
                  <a:ext cx="464235" cy="198422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모서리가 둥근 직사각형 34"/>
                <p:cNvSpPr/>
                <p:nvPr/>
              </p:nvSpPr>
              <p:spPr>
                <a:xfrm>
                  <a:off x="3129799" y="4214129"/>
                  <a:ext cx="464235" cy="198422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모서리가 둥근 직사각형 35"/>
                <p:cNvSpPr/>
                <p:nvPr/>
              </p:nvSpPr>
              <p:spPr>
                <a:xfrm>
                  <a:off x="3129799" y="4612900"/>
                  <a:ext cx="464235" cy="198422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모서리가 둥근 직사각형 36"/>
                <p:cNvSpPr/>
                <p:nvPr/>
              </p:nvSpPr>
              <p:spPr>
                <a:xfrm>
                  <a:off x="3129798" y="4412551"/>
                  <a:ext cx="464235" cy="198422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한쪽 모서리는 잘리고 다른 쪽 모서리는 둥근 사각형 9"/>
              <p:cNvSpPr/>
              <p:nvPr/>
            </p:nvSpPr>
            <p:spPr>
              <a:xfrm rot="16200000">
                <a:off x="2285715" y="4205323"/>
                <a:ext cx="1013902" cy="635323"/>
              </a:xfrm>
              <a:prstGeom prst="snip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815888" y="3794493"/>
              <a:ext cx="310670" cy="367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FF0000"/>
                  </a:solidFill>
                </a:rPr>
                <a:t>+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796136" y="2480276"/>
            <a:ext cx="1251833" cy="2520282"/>
            <a:chOff x="5796136" y="2480276"/>
            <a:chExt cx="1251833" cy="2520282"/>
          </a:xfrm>
        </p:grpSpPr>
        <p:sp>
          <p:nvSpPr>
            <p:cNvPr id="14" name="양쪽 모서리가 잘린 사각형 13"/>
            <p:cNvSpPr/>
            <p:nvPr/>
          </p:nvSpPr>
          <p:spPr>
            <a:xfrm rot="16200000">
              <a:off x="5233920" y="3186508"/>
              <a:ext cx="2520282" cy="1107817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>
              <a:stCxn id="14" idx="0"/>
              <a:endCxn id="14" idx="2"/>
            </p:cNvCxnSpPr>
            <p:nvPr/>
          </p:nvCxnSpPr>
          <p:spPr>
            <a:xfrm>
              <a:off x="6494062" y="2480276"/>
              <a:ext cx="0" cy="252028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양쪽 모서리가 잘린 사각형 56"/>
            <p:cNvSpPr/>
            <p:nvPr/>
          </p:nvSpPr>
          <p:spPr>
            <a:xfrm rot="16200000">
              <a:off x="5817609" y="3637173"/>
              <a:ext cx="549889" cy="24171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804265" y="3532537"/>
              <a:ext cx="282242" cy="43066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796136" y="3645024"/>
              <a:ext cx="122232" cy="18651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번개 19"/>
          <p:cNvSpPr/>
          <p:nvPr/>
        </p:nvSpPr>
        <p:spPr>
          <a:xfrm rot="7791368">
            <a:off x="4934056" y="3504128"/>
            <a:ext cx="665644" cy="504266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7812360" y="3365406"/>
            <a:ext cx="774571" cy="1231106"/>
            <a:chOff x="4133961" y="3776865"/>
            <a:chExt cx="774571" cy="1231106"/>
          </a:xfrm>
        </p:grpSpPr>
        <p:sp>
          <p:nvSpPr>
            <p:cNvPr id="65" name="TextBox 64"/>
            <p:cNvSpPr txBox="1"/>
            <p:nvPr/>
          </p:nvSpPr>
          <p:spPr>
            <a:xfrm>
              <a:off x="4133961" y="3776865"/>
              <a:ext cx="774571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2400" dirty="0" smtClean="0"/>
                <a:t>Cu</a:t>
              </a:r>
            </a:p>
            <a:p>
              <a:pPr algn="ctr"/>
              <a:endParaRPr lang="en-US" altLang="ko-KR" dirty="0" smtClean="0"/>
            </a:p>
            <a:p>
              <a:pPr algn="ctr"/>
              <a:r>
                <a:rPr lang="en-US" altLang="ko-KR" sz="1400" dirty="0" smtClean="0"/>
                <a:t>Carbon</a:t>
              </a:r>
              <a:endParaRPr lang="ko-KR" altLang="en-US" sz="14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33961" y="378632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29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588224" y="3483083"/>
            <a:ext cx="393057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5126794" y="1190191"/>
            <a:ext cx="3654906" cy="9361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 smtClean="0"/>
              <a:t>문이 중성 상태이어도 전자 이동이 일어남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구리는 매우 강한 전도체이기 때문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valence electron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</a:t>
            </a:r>
            <a:endParaRPr lang="en-US" altLang="ko-KR" sz="1400" dirty="0" smtClean="0"/>
          </a:p>
        </p:txBody>
      </p:sp>
      <p:cxnSp>
        <p:nvCxnSpPr>
          <p:cNvPr id="69" name="직선 연결선 68"/>
          <p:cNvCxnSpPr/>
          <p:nvPr/>
        </p:nvCxnSpPr>
        <p:spPr>
          <a:xfrm>
            <a:off x="7320124" y="2111155"/>
            <a:ext cx="780268" cy="11078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275856" y="3588561"/>
            <a:ext cx="393057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88224" y="3481844"/>
            <a:ext cx="393057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88224" y="3476037"/>
            <a:ext cx="393057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8" grpId="0"/>
      <p:bldP spid="73" grpId="0" animBg="1"/>
      <p:bldP spid="74" grpId="0" animBg="1"/>
      <p:bldP spid="7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122130" y="3284984"/>
            <a:ext cx="723275" cy="1015663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</a:rPr>
              <a:t>+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00192" y="2564904"/>
            <a:ext cx="680679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</a:rPr>
              <a:t>-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20786156">
            <a:off x="2956172" y="3399613"/>
            <a:ext cx="3240360" cy="1773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9873445">
            <a:off x="3851920" y="2924944"/>
            <a:ext cx="1152128" cy="36004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내용 개체 틀 2"/>
          <p:cNvSpPr txBox="1">
            <a:spLocks/>
          </p:cNvSpPr>
          <p:nvPr/>
        </p:nvSpPr>
        <p:spPr>
          <a:xfrm>
            <a:off x="2770026" y="2170144"/>
            <a:ext cx="3315915" cy="5897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altLang="ko-KR" sz="2000" dirty="0" smtClean="0"/>
              <a:t>charge imbalance</a:t>
            </a:r>
            <a:endParaRPr lang="ko-KR" altLang="en-US" sz="2000" dirty="0"/>
          </a:p>
        </p:txBody>
      </p:sp>
      <p:sp>
        <p:nvSpPr>
          <p:cNvPr id="42" name="타원 41"/>
          <p:cNvSpPr/>
          <p:nvPr/>
        </p:nvSpPr>
        <p:spPr>
          <a:xfrm>
            <a:off x="3198949" y="3732442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3" name="타원 42"/>
          <p:cNvSpPr/>
          <p:nvPr/>
        </p:nvSpPr>
        <p:spPr>
          <a:xfrm>
            <a:off x="3520885" y="3660434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4" name="타원 43"/>
          <p:cNvSpPr/>
          <p:nvPr/>
        </p:nvSpPr>
        <p:spPr>
          <a:xfrm>
            <a:off x="3833607" y="3572733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5" name="타원 44"/>
          <p:cNvSpPr/>
          <p:nvPr/>
        </p:nvSpPr>
        <p:spPr>
          <a:xfrm>
            <a:off x="4209211" y="3488292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6" name="타원 45"/>
          <p:cNvSpPr/>
          <p:nvPr/>
        </p:nvSpPr>
        <p:spPr>
          <a:xfrm>
            <a:off x="4576352" y="3389077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7" name="타원 46"/>
          <p:cNvSpPr/>
          <p:nvPr/>
        </p:nvSpPr>
        <p:spPr>
          <a:xfrm>
            <a:off x="5031186" y="3283801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8" name="타원 47"/>
          <p:cNvSpPr/>
          <p:nvPr/>
        </p:nvSpPr>
        <p:spPr>
          <a:xfrm>
            <a:off x="5364088" y="3212976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9" name="타원 48"/>
          <p:cNvSpPr/>
          <p:nvPr/>
        </p:nvSpPr>
        <p:spPr>
          <a:xfrm>
            <a:off x="5796136" y="3104964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0" name="내용 개체 틀 2"/>
          <p:cNvSpPr txBox="1">
            <a:spLocks/>
          </p:cNvSpPr>
          <p:nvPr/>
        </p:nvSpPr>
        <p:spPr>
          <a:xfrm>
            <a:off x="3081742" y="4149080"/>
            <a:ext cx="2741422" cy="5897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altLang="ko-KR" sz="2000" dirty="0" smtClean="0"/>
              <a:t>electric current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239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원자 및 전자 그리고 전기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099435" y="3851045"/>
            <a:ext cx="2945130" cy="1015664"/>
            <a:chOff x="3168459" y="3645024"/>
            <a:chExt cx="2945130" cy="1015664"/>
          </a:xfrm>
        </p:grpSpPr>
        <p:sp>
          <p:nvSpPr>
            <p:cNvPr id="7" name="TextBox 6"/>
            <p:cNvSpPr txBox="1"/>
            <p:nvPr/>
          </p:nvSpPr>
          <p:spPr>
            <a:xfrm>
              <a:off x="3303679" y="3645025"/>
              <a:ext cx="723275" cy="1015663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chemeClr val="bg1"/>
                  </a:solidFill>
                </a:rPr>
                <a:t>+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026954" y="3645025"/>
              <a:ext cx="2086635" cy="10156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13209" y="3645024"/>
              <a:ext cx="680679" cy="101566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chemeClr val="bg1"/>
                  </a:solidFill>
                </a:rPr>
                <a:t>-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6200000">
              <a:off x="2963481" y="4079903"/>
              <a:ext cx="555859" cy="14590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연결선 22"/>
          <p:cNvCxnSpPr>
            <a:stCxn id="3" idx="3"/>
          </p:cNvCxnSpPr>
          <p:nvPr/>
        </p:nvCxnSpPr>
        <p:spPr>
          <a:xfrm flipV="1">
            <a:off x="6044565" y="4358875"/>
            <a:ext cx="1191731" cy="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7236296" y="2996952"/>
            <a:ext cx="0" cy="136192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907704" y="2996952"/>
            <a:ext cx="532859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918043" y="2996943"/>
            <a:ext cx="0" cy="136192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1907704" y="4358871"/>
            <a:ext cx="1191731" cy="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른쪽 화살표 30"/>
          <p:cNvSpPr/>
          <p:nvPr/>
        </p:nvSpPr>
        <p:spPr>
          <a:xfrm>
            <a:off x="6352398" y="4551139"/>
            <a:ext cx="576064" cy="22990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 rot="16200000">
            <a:off x="7387879" y="3573631"/>
            <a:ext cx="533171" cy="22990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4211960" y="2538161"/>
            <a:ext cx="619008" cy="22990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 rot="5400000">
            <a:off x="1257349" y="3474843"/>
            <a:ext cx="522502" cy="22990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>
            <a:off x="2202333" y="4552633"/>
            <a:ext cx="602472" cy="22990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82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67941"/>
            <a:ext cx="8229600" cy="456937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자기력을 매개하는 </a:t>
            </a:r>
            <a:r>
              <a:rPr lang="ko-KR" altLang="en-US" sz="2000" dirty="0" err="1" smtClean="0"/>
              <a:t>벡터장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1400" dirty="0"/>
              <a:t>- </a:t>
            </a:r>
            <a:r>
              <a:rPr lang="ko-KR" altLang="en-US" sz="1400" dirty="0" smtClean="0"/>
              <a:t>전류와 자석에 의해 자기력이 미치는 공간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자기력은 전하의 속력에 영향은 줄 수 없고 오직 방향만 변경 가능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endParaRPr lang="en-US" altLang="ko-KR" sz="2000" dirty="0" smtClean="0"/>
          </a:p>
          <a:p>
            <a:r>
              <a:rPr lang="ko-KR" altLang="en-US" sz="2000" dirty="0"/>
              <a:t>움직이는 전하</a:t>
            </a:r>
            <a:r>
              <a:rPr lang="en-US" altLang="ko-KR" sz="2000" dirty="0"/>
              <a:t>, </a:t>
            </a:r>
            <a:r>
              <a:rPr lang="ko-KR" altLang="en-US" sz="2000" dirty="0"/>
              <a:t>즉 전류에 의하여 발생하는 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smtClean="0"/>
              <a:t>양자역학 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입자 고유의 </a:t>
            </a:r>
            <a:r>
              <a:rPr lang="ko-KR" altLang="en-US" sz="2000" dirty="0" smtClean="0"/>
              <a:t>회</a:t>
            </a:r>
            <a:r>
              <a:rPr lang="ko-KR" altLang="en-US" sz="2000" dirty="0"/>
              <a:t>전</a:t>
            </a:r>
            <a:r>
              <a:rPr lang="ko-KR" altLang="en-US" sz="2000" dirty="0" smtClean="0"/>
              <a:t>도</a:t>
            </a:r>
            <a:r>
              <a:rPr lang="ko-KR" altLang="en-US" sz="2000" dirty="0"/>
              <a:t> 전류와 같은 </a:t>
            </a:r>
            <a:r>
              <a:rPr lang="ko-KR" altLang="en-US" sz="2000" dirty="0" smtClean="0"/>
              <a:t>역할 가</a:t>
            </a:r>
            <a:r>
              <a:rPr lang="ko-KR" altLang="en-US" sz="2000" dirty="0"/>
              <a:t>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pic>
        <p:nvPicPr>
          <p:cNvPr id="18434" name="Picture 2" descr="ì ë¥ê° íë¥´ë ìê¸°ì¥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38" y="4293096"/>
            <a:ext cx="5940324" cy="210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1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pic>
        <p:nvPicPr>
          <p:cNvPr id="40962" name="Picture 2" descr="ì ë¥ê° íë¥´ë ìê¸°ì¥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57" y="1916832"/>
            <a:ext cx="6808486" cy="3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속력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시속 </a:t>
            </a:r>
            <a:r>
              <a:rPr lang="en-US" altLang="ko-KR" sz="2000" dirty="0" smtClean="0"/>
              <a:t>100Km</a:t>
            </a:r>
            <a:r>
              <a:rPr lang="ko-KR" altLang="en-US" sz="2000" dirty="0" smtClean="0"/>
              <a:t>로 달리고 있다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크기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ko-KR" altLang="en-US" sz="2000" dirty="0" smtClean="0"/>
              <a:t>속도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시속 </a:t>
            </a:r>
            <a:r>
              <a:rPr lang="en-US" altLang="ko-KR" sz="2000" dirty="0" smtClean="0"/>
              <a:t>100Km</a:t>
            </a:r>
            <a:r>
              <a:rPr lang="ko-KR" altLang="en-US" sz="2000" dirty="0" smtClean="0"/>
              <a:t>로 동쪽으로 달리고 있다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크기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방향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  </a:t>
            </a:r>
            <a:r>
              <a:rPr lang="ko-KR" altLang="en-US" sz="2000" dirty="0" smtClean="0"/>
              <a:t>크기 </a:t>
            </a:r>
            <a:r>
              <a:rPr lang="en-US" altLang="ko-KR" sz="2000" dirty="0" smtClean="0">
                <a:sym typeface="Wingdings" pitchFamily="2" charset="2"/>
              </a:rPr>
              <a:t> </a:t>
            </a:r>
            <a:r>
              <a:rPr lang="ko-KR" altLang="en-US" sz="2000" dirty="0" smtClean="0">
                <a:sym typeface="Wingdings" pitchFamily="2" charset="2"/>
              </a:rPr>
              <a:t>스칼라</a:t>
            </a:r>
            <a:r>
              <a:rPr lang="en-US" altLang="ko-KR" sz="2000" dirty="0" smtClean="0">
                <a:sym typeface="Wingdings" pitchFamily="2" charset="2"/>
              </a:rPr>
              <a:t/>
            </a:r>
            <a:br>
              <a:rPr lang="en-US" altLang="ko-KR" sz="2000" dirty="0" smtClean="0">
                <a:sym typeface="Wingdings" pitchFamily="2" charset="2"/>
              </a:rPr>
            </a:br>
            <a:r>
              <a:rPr lang="en-US" altLang="ko-KR" sz="2000" dirty="0" smtClean="0">
                <a:sym typeface="Wingdings" pitchFamily="2" charset="2"/>
              </a:rPr>
              <a:t/>
            </a:r>
            <a:br>
              <a:rPr lang="en-US" altLang="ko-KR" sz="2000" dirty="0" smtClean="0">
                <a:sym typeface="Wingdings" pitchFamily="2" charset="2"/>
              </a:rPr>
            </a:br>
            <a:r>
              <a:rPr lang="en-US" altLang="ko-KR" sz="2000" dirty="0" smtClean="0">
                <a:sym typeface="Wingdings" pitchFamily="2" charset="2"/>
              </a:rPr>
              <a:t>    </a:t>
            </a:r>
            <a:r>
              <a:rPr lang="ko-KR" altLang="en-US" sz="2000" dirty="0" smtClean="0">
                <a:sym typeface="Wingdings" pitchFamily="2" charset="2"/>
              </a:rPr>
              <a:t>크기 </a:t>
            </a:r>
            <a:r>
              <a:rPr lang="en-US" altLang="ko-KR" sz="2000" dirty="0" smtClean="0">
                <a:sym typeface="Wingdings" pitchFamily="2" charset="2"/>
              </a:rPr>
              <a:t>+ </a:t>
            </a:r>
            <a:r>
              <a:rPr lang="ko-KR" altLang="en-US" sz="2000" dirty="0" smtClean="0">
                <a:sym typeface="Wingdings" pitchFamily="2" charset="2"/>
              </a:rPr>
              <a:t>방향 </a:t>
            </a:r>
            <a:r>
              <a:rPr lang="en-US" altLang="ko-KR" sz="2000" dirty="0" smtClean="0">
                <a:sym typeface="Wingdings" pitchFamily="2" charset="2"/>
              </a:rPr>
              <a:t> </a:t>
            </a:r>
            <a:r>
              <a:rPr lang="ko-KR" altLang="en-US" sz="2000" dirty="0" smtClean="0">
                <a:solidFill>
                  <a:srgbClr val="FF0000"/>
                </a:solidFill>
                <a:sym typeface="Wingdings" pitchFamily="2" charset="2"/>
              </a:rPr>
              <a:t>벡터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벡터</a:t>
            </a:r>
            <a:endParaRPr lang="ko-KR" altLang="en-US" sz="2400" dirty="0"/>
          </a:p>
        </p:txBody>
      </p:sp>
      <p:pic>
        <p:nvPicPr>
          <p:cNvPr id="1026" name="Picture 2" descr="ë²¡í°ë§¨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315883"/>
            <a:ext cx="4454894" cy="23042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5620139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/>
              <a:t>주인공들을 지칭하는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벡터맨</a:t>
            </a:r>
            <a:r>
              <a:rPr lang="en-US" altLang="ko-KR" sz="1050" dirty="0"/>
              <a:t>'</a:t>
            </a:r>
            <a:r>
              <a:rPr lang="ko-KR" altLang="en-US" sz="1050" dirty="0"/>
              <a:t>은 </a:t>
            </a:r>
            <a:r>
              <a:rPr lang="en-US" altLang="ko-KR" sz="1050" dirty="0"/>
              <a:t>'Vector Man'</a:t>
            </a:r>
            <a:r>
              <a:rPr lang="ko-KR" altLang="en-US" sz="1050" dirty="0"/>
              <a:t>으로 </a:t>
            </a:r>
            <a:r>
              <a:rPr lang="ko-KR" altLang="en-US" sz="1050" dirty="0">
                <a:hlinkClick r:id="rId3" tooltip="물리학"/>
              </a:rPr>
              <a:t>물리학</a:t>
            </a:r>
            <a:r>
              <a:rPr lang="ko-KR" altLang="en-US" sz="1050" dirty="0"/>
              <a:t>에서 언급되는 그 </a:t>
            </a:r>
            <a:r>
              <a:rPr lang="ko-KR" altLang="en-US" sz="1050" dirty="0">
                <a:hlinkClick r:id="rId4" tooltip="벡터"/>
              </a:rPr>
              <a:t>벡터</a:t>
            </a:r>
            <a:r>
              <a:rPr lang="ko-KR" altLang="en-US" sz="1050" dirty="0"/>
              <a:t>이다</a:t>
            </a:r>
            <a:r>
              <a:rPr lang="en-US" altLang="ko-KR" sz="1050" dirty="0"/>
              <a:t>. </a:t>
            </a:r>
            <a:r>
              <a:rPr lang="ko-KR" altLang="en-US" sz="1050" dirty="0"/>
              <a:t>고교 이과수학 교과목 중 하나인 </a:t>
            </a:r>
            <a:r>
              <a:rPr lang="ko-KR" altLang="en-US" sz="1050" dirty="0">
                <a:hlinkClick r:id="rId5" tooltip="기하와 벡터"/>
              </a:rPr>
              <a:t>기하와 벡터</a:t>
            </a:r>
            <a:r>
              <a:rPr lang="ko-KR" altLang="en-US" sz="1050" dirty="0"/>
              <a:t>의 그 벡터이기도 하다</a:t>
            </a:r>
            <a:r>
              <a:rPr lang="en-US" altLang="ko-KR" sz="1050" dirty="0"/>
              <a:t>. </a:t>
            </a:r>
            <a:r>
              <a:rPr lang="ko-KR" altLang="en-US" sz="1050" dirty="0"/>
              <a:t>이름의 뜻은 운명처럼 </a:t>
            </a:r>
            <a:r>
              <a:rPr lang="ko-KR" altLang="en-US" sz="1050" dirty="0" err="1"/>
              <a:t>불특정한</a:t>
            </a:r>
            <a:r>
              <a:rPr lang="ko-KR" altLang="en-US" sz="1050" dirty="0"/>
              <a:t> 무언가를 바꿀 수 있는 자들</a:t>
            </a:r>
            <a:r>
              <a:rPr lang="en-US" altLang="ko-KR" sz="1050" dirty="0"/>
              <a:t>. 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8137629" y="445314"/>
            <a:ext cx="646331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문송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18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pic>
        <p:nvPicPr>
          <p:cNvPr id="10" name="Picture 6" descr="ìê¸°ì¥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88165" y="2388497"/>
            <a:ext cx="3967669" cy="28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 rot="10800000">
            <a:off x="1513417" y="2708921"/>
            <a:ext cx="2016224" cy="2304256"/>
            <a:chOff x="1259632" y="3212976"/>
            <a:chExt cx="2016224" cy="2304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막힌 원호 2"/>
            <p:cNvSpPr/>
            <p:nvPr/>
          </p:nvSpPr>
          <p:spPr>
            <a:xfrm>
              <a:off x="1259632" y="3212976"/>
              <a:ext cx="2016224" cy="2016224"/>
            </a:xfrm>
            <a:prstGeom prst="blockArc">
              <a:avLst>
                <a:gd name="adj1" fmla="val 10762474"/>
                <a:gd name="adj2" fmla="val 0"/>
                <a:gd name="adj3" fmla="val 25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59632" y="4221088"/>
              <a:ext cx="504056" cy="129614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771800" y="4149080"/>
              <a:ext cx="504056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71800" y="5229200"/>
              <a:ext cx="504056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59632" y="5229200"/>
              <a:ext cx="504056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막힌 원호 10"/>
            <p:cNvSpPr/>
            <p:nvPr/>
          </p:nvSpPr>
          <p:spPr>
            <a:xfrm>
              <a:off x="1259632" y="3212976"/>
              <a:ext cx="2016224" cy="2016224"/>
            </a:xfrm>
            <a:prstGeom prst="blockArc">
              <a:avLst>
                <a:gd name="adj1" fmla="val 10762474"/>
                <a:gd name="adj2" fmla="val 16149118"/>
                <a:gd name="adj3" fmla="val 2462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32040" y="3663026"/>
            <a:ext cx="3168352" cy="792088"/>
            <a:chOff x="4572000" y="3465004"/>
            <a:chExt cx="3168352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사다리꼴 12"/>
            <p:cNvSpPr/>
            <p:nvPr/>
          </p:nvSpPr>
          <p:spPr>
            <a:xfrm>
              <a:off x="4572000" y="3465004"/>
              <a:ext cx="3168352" cy="792088"/>
            </a:xfrm>
            <a:prstGeom prst="trapezoid">
              <a:avLst/>
            </a:prstGeom>
            <a:gradFill flip="none" rotWithShape="1">
              <a:gsLst>
                <a:gs pos="0">
                  <a:srgbClr val="CBCBCB"/>
                </a:gs>
                <a:gs pos="0">
                  <a:srgbClr val="5F5F5F"/>
                </a:gs>
                <a:gs pos="50000">
                  <a:srgbClr val="5F5F5F"/>
                </a:gs>
                <a:gs pos="100000">
                  <a:srgbClr val="FFFFFF"/>
                </a:gs>
                <a:gs pos="95005">
                  <a:srgbClr val="3B3B3B"/>
                </a:gs>
                <a:gs pos="75000">
                  <a:srgbClr val="B2B2B2"/>
                </a:gs>
                <a:gs pos="95000">
                  <a:srgbClr val="292929"/>
                </a:gs>
                <a:gs pos="82000">
                  <a:srgbClr val="777777"/>
                </a:gs>
                <a:gs pos="100000">
                  <a:srgbClr val="EAEAEA"/>
                </a:gs>
              </a:gsLst>
              <a:lin ang="9600000" scaled="0"/>
              <a:tileRect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/>
            <p:cNvSpPr/>
            <p:nvPr/>
          </p:nvSpPr>
          <p:spPr>
            <a:xfrm>
              <a:off x="4572000" y="3465004"/>
              <a:ext cx="1152128" cy="792088"/>
            </a:xfrm>
            <a:prstGeom prst="trapezoid">
              <a:avLst/>
            </a:prstGeom>
            <a:gradFill flip="none" rotWithShape="1">
              <a:gsLst>
                <a:gs pos="0">
                  <a:srgbClr val="CBCBCB"/>
                </a:gs>
                <a:gs pos="0">
                  <a:srgbClr val="5F5F5F"/>
                </a:gs>
                <a:gs pos="50000">
                  <a:srgbClr val="5F5F5F"/>
                </a:gs>
                <a:gs pos="100000">
                  <a:srgbClr val="FFFFFF"/>
                </a:gs>
                <a:gs pos="95005">
                  <a:srgbClr val="3B3B3B"/>
                </a:gs>
                <a:gs pos="75000">
                  <a:srgbClr val="B2B2B2"/>
                </a:gs>
                <a:gs pos="95000">
                  <a:srgbClr val="292929"/>
                </a:gs>
                <a:gs pos="82000">
                  <a:srgbClr val="777777"/>
                </a:gs>
                <a:gs pos="100000">
                  <a:srgbClr val="EAEAEA"/>
                </a:gs>
              </a:gsLst>
              <a:lin ang="9600000" scaled="0"/>
              <a:tileRect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번개 17"/>
          <p:cNvSpPr/>
          <p:nvPr/>
        </p:nvSpPr>
        <p:spPr>
          <a:xfrm>
            <a:off x="6174178" y="2852937"/>
            <a:ext cx="684076" cy="684076"/>
          </a:xfrm>
          <a:prstGeom prst="lightningBolt">
            <a:avLst/>
          </a:prstGeom>
          <a:solidFill>
            <a:srgbClr val="FFC00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68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89991" y="225331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특수 상대성이론</a:t>
            </a:r>
            <a:endParaRPr lang="ko-KR" alt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119875" y="2759549"/>
            <a:ext cx="6082006" cy="66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현존하는 세상에서 길이와 시간은 절대적이지 않다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움직이는 대상을 관측하는 자에 의해 상대적으로 측정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150098" y="3717032"/>
            <a:ext cx="774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움직이는 대상은 관측자에 비해 시간이 상대적으로 느리게 흘러간다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움직이는 대상은 관측자에 비해 길이가 상대적으로 짧게 측정된다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2" name="정육면체 11"/>
          <p:cNvSpPr/>
          <p:nvPr/>
        </p:nvSpPr>
        <p:spPr>
          <a:xfrm>
            <a:off x="2843808" y="4941168"/>
            <a:ext cx="1080120" cy="1080120"/>
          </a:xfrm>
          <a:prstGeom prst="cub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/>
          <p:cNvSpPr/>
          <p:nvPr/>
        </p:nvSpPr>
        <p:spPr>
          <a:xfrm>
            <a:off x="5436096" y="4941168"/>
            <a:ext cx="720080" cy="1080120"/>
          </a:xfrm>
          <a:prstGeom prst="cub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6372200" y="5301208"/>
            <a:ext cx="685665" cy="33962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771800" y="6165304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364088" y="6165304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28184" y="6090592"/>
            <a:ext cx="0" cy="1440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54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89991" y="2132856"/>
            <a:ext cx="36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특수 상대성이론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539552" y="3325418"/>
            <a:ext cx="8136904" cy="1344589"/>
            <a:chOff x="539552" y="3325418"/>
            <a:chExt cx="8136904" cy="1344589"/>
          </a:xfrm>
        </p:grpSpPr>
        <p:grpSp>
          <p:nvGrpSpPr>
            <p:cNvPr id="16" name="그룹 15"/>
            <p:cNvGrpSpPr/>
            <p:nvPr/>
          </p:nvGrpSpPr>
          <p:grpSpPr>
            <a:xfrm>
              <a:off x="539552" y="3325418"/>
              <a:ext cx="8136904" cy="1344589"/>
              <a:chOff x="539552" y="4090392"/>
              <a:chExt cx="8136904" cy="1344589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539552" y="4090392"/>
                <a:ext cx="8136904" cy="1344589"/>
                <a:chOff x="539552" y="4090392"/>
                <a:chExt cx="8136904" cy="1344589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39552" y="4090392"/>
                  <a:ext cx="8136904" cy="134458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6" name="직선 연결선 45"/>
                <p:cNvCxnSpPr/>
                <p:nvPr/>
              </p:nvCxnSpPr>
              <p:spPr>
                <a:xfrm>
                  <a:off x="8662136" y="4121274"/>
                  <a:ext cx="0" cy="1282824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직선 연결선 8"/>
              <p:cNvCxnSpPr/>
              <p:nvPr/>
            </p:nvCxnSpPr>
            <p:spPr>
              <a:xfrm>
                <a:off x="539552" y="4121274"/>
                <a:ext cx="0" cy="1282824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/>
            <p:cNvGrpSpPr/>
            <p:nvPr/>
          </p:nvGrpSpPr>
          <p:grpSpPr>
            <a:xfrm>
              <a:off x="970078" y="3486879"/>
              <a:ext cx="7274330" cy="363252"/>
              <a:chOff x="970078" y="4251853"/>
              <a:chExt cx="7274330" cy="363252"/>
            </a:xfr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grpSpPr>
          <p:sp>
            <p:nvSpPr>
              <p:cNvPr id="6" name="타원 5"/>
              <p:cNvSpPr/>
              <p:nvPr/>
            </p:nvSpPr>
            <p:spPr>
              <a:xfrm>
                <a:off x="970078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2622003" y="4255065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754661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6439036" y="4255065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419872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200162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670443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948064" y="4255065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7164288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7884368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970839" y="4100974"/>
              <a:ext cx="7274330" cy="363252"/>
              <a:chOff x="970078" y="4251853"/>
              <a:chExt cx="7274330" cy="363252"/>
            </a:xfrm>
            <a:solidFill>
              <a:srgbClr val="0070C0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36" name="타원 35"/>
              <p:cNvSpPr/>
              <p:nvPr/>
            </p:nvSpPr>
            <p:spPr>
              <a:xfrm>
                <a:off x="970078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2622003" y="4255065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754661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6439036" y="4255065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419872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4200162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670443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4948064" y="4255065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7164288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7884368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539552" y="2780928"/>
            <a:ext cx="1885393" cy="461665"/>
            <a:chOff x="539552" y="2780928"/>
            <a:chExt cx="1885393" cy="461665"/>
          </a:xfrm>
        </p:grpSpPr>
        <p:sp>
          <p:nvSpPr>
            <p:cNvPr id="22" name="TextBox 21"/>
            <p:cNvSpPr txBox="1"/>
            <p:nvPr/>
          </p:nvSpPr>
          <p:spPr>
            <a:xfrm>
              <a:off x="539552" y="2780928"/>
              <a:ext cx="1885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600" dirty="0" smtClean="0"/>
                <a:t>상태</a:t>
              </a:r>
              <a:r>
                <a:rPr lang="en-US" altLang="ko-KR" sz="1600" dirty="0" smtClean="0"/>
                <a:t>: neutral</a:t>
              </a:r>
              <a:endParaRPr lang="ko-KR" altLang="en-US" sz="1600" dirty="0"/>
            </a:p>
          </p:txBody>
        </p:sp>
        <p:sp>
          <p:nvSpPr>
            <p:cNvPr id="47" name="타원 46"/>
            <p:cNvSpPr/>
            <p:nvPr/>
          </p:nvSpPr>
          <p:spPr>
            <a:xfrm>
              <a:off x="2217238" y="2952058"/>
              <a:ext cx="194522" cy="1945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72199" y="4941168"/>
            <a:ext cx="648073" cy="648073"/>
            <a:chOff x="6295780" y="4941168"/>
            <a:chExt cx="648073" cy="648073"/>
          </a:xfrm>
        </p:grpSpPr>
        <p:sp>
          <p:nvSpPr>
            <p:cNvPr id="48" name="타원 47"/>
            <p:cNvSpPr/>
            <p:nvPr/>
          </p:nvSpPr>
          <p:spPr>
            <a:xfrm>
              <a:off x="6295780" y="4941168"/>
              <a:ext cx="648073" cy="648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397681" y="4966731"/>
              <a:ext cx="4427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+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39551" y="4849705"/>
            <a:ext cx="476855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구리선 안의 양성자 수와 전자수가 동일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787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39552" y="3325418"/>
            <a:ext cx="8136904" cy="1344589"/>
            <a:chOff x="539552" y="4090392"/>
            <a:chExt cx="8136904" cy="1344589"/>
          </a:xfrm>
        </p:grpSpPr>
        <p:grpSp>
          <p:nvGrpSpPr>
            <p:cNvPr id="15" name="그룹 14"/>
            <p:cNvGrpSpPr/>
            <p:nvPr/>
          </p:nvGrpSpPr>
          <p:grpSpPr>
            <a:xfrm>
              <a:off x="539552" y="4090392"/>
              <a:ext cx="8136904" cy="1344589"/>
              <a:chOff x="539552" y="4090392"/>
              <a:chExt cx="8136904" cy="134458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39552" y="4090392"/>
                <a:ext cx="8136904" cy="13445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8662136" y="4121274"/>
                <a:ext cx="0" cy="1282824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직선 연결선 8"/>
            <p:cNvCxnSpPr/>
            <p:nvPr/>
          </p:nvCxnSpPr>
          <p:spPr>
            <a:xfrm>
              <a:off x="539552" y="4121274"/>
              <a:ext cx="0" cy="1282824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89991" y="2132856"/>
            <a:ext cx="36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특수 상대성이론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2780928"/>
            <a:ext cx="188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상태</a:t>
            </a:r>
            <a:r>
              <a:rPr lang="en-US" altLang="ko-KR" sz="1600" dirty="0" smtClean="0"/>
              <a:t>: neutral</a:t>
            </a:r>
            <a:endParaRPr lang="ko-KR" altLang="en-US" sz="1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970078" y="3486879"/>
            <a:ext cx="7274330" cy="363252"/>
            <a:chOff x="970078" y="4251853"/>
            <a:chExt cx="7274330" cy="363252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" name="타원 5"/>
            <p:cNvSpPr/>
            <p:nvPr/>
          </p:nvSpPr>
          <p:spPr>
            <a:xfrm>
              <a:off x="970078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622003" y="4255065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754661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6439036" y="4255065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419872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200162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670443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948064" y="4255065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7164288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884368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70839" y="4100974"/>
            <a:ext cx="7274330" cy="363252"/>
            <a:chOff x="970078" y="4251853"/>
            <a:chExt cx="7274330" cy="363252"/>
          </a:xfrm>
          <a:solidFill>
            <a:srgbClr val="0070C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6" name="타원 35"/>
            <p:cNvSpPr/>
            <p:nvPr/>
          </p:nvSpPr>
          <p:spPr>
            <a:xfrm>
              <a:off x="97007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622003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754661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439036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341987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420016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670443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948064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16428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88436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타원 46"/>
          <p:cNvSpPr/>
          <p:nvPr/>
        </p:nvSpPr>
        <p:spPr>
          <a:xfrm>
            <a:off x="2217238" y="2952058"/>
            <a:ext cx="194522" cy="19452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970839" y="4104186"/>
            <a:ext cx="7274330" cy="363252"/>
            <a:chOff x="970078" y="4251853"/>
            <a:chExt cx="7274330" cy="363252"/>
          </a:xfrm>
          <a:solidFill>
            <a:srgbClr val="0070C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0" name="타원 49"/>
            <p:cNvSpPr/>
            <p:nvPr/>
          </p:nvSpPr>
          <p:spPr>
            <a:xfrm>
              <a:off x="97007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2622003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1754661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439036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41987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20016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670443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4948064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16428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788436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39551" y="4849705"/>
            <a:ext cx="4768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전자의 이동이 있어도 양성자과 전자의 밀도는 동일하기에 상태는 중성 유지 </a:t>
            </a:r>
            <a:endParaRPr lang="ko-KR" altLang="en-US" sz="1600" dirty="0"/>
          </a:p>
        </p:txBody>
      </p:sp>
      <p:sp>
        <p:nvSpPr>
          <p:cNvPr id="62" name="TextBox 61"/>
          <p:cNvSpPr txBox="1"/>
          <p:nvPr/>
        </p:nvSpPr>
        <p:spPr>
          <a:xfrm>
            <a:off x="3789767" y="5608867"/>
            <a:ext cx="21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/>
              <a:t>영향을 끼치는 힘은 없다</a:t>
            </a:r>
            <a:endParaRPr lang="ko-KR" altLang="en-US" sz="1200" dirty="0"/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5128846" y="4849705"/>
            <a:ext cx="1027330" cy="73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6372199" y="4941168"/>
            <a:ext cx="648073" cy="648073"/>
            <a:chOff x="6295780" y="5229200"/>
            <a:chExt cx="648073" cy="648073"/>
          </a:xfrm>
        </p:grpSpPr>
        <p:sp>
          <p:nvSpPr>
            <p:cNvPr id="61" name="타원 60"/>
            <p:cNvSpPr/>
            <p:nvPr/>
          </p:nvSpPr>
          <p:spPr>
            <a:xfrm>
              <a:off x="6295780" y="5229200"/>
              <a:ext cx="648073" cy="648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97681" y="5254763"/>
              <a:ext cx="4427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+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오른쪽 화살표 63"/>
          <p:cNvSpPr/>
          <p:nvPr/>
        </p:nvSpPr>
        <p:spPr>
          <a:xfrm>
            <a:off x="7401640" y="4797152"/>
            <a:ext cx="966977" cy="35196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70000" de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39552" y="3325418"/>
            <a:ext cx="8136904" cy="1344589"/>
            <a:chOff x="539552" y="4090392"/>
            <a:chExt cx="8136904" cy="1344589"/>
          </a:xfrm>
        </p:grpSpPr>
        <p:grpSp>
          <p:nvGrpSpPr>
            <p:cNvPr id="15" name="그룹 14"/>
            <p:cNvGrpSpPr/>
            <p:nvPr/>
          </p:nvGrpSpPr>
          <p:grpSpPr>
            <a:xfrm>
              <a:off x="539552" y="4090392"/>
              <a:ext cx="8136904" cy="1344589"/>
              <a:chOff x="539552" y="4090392"/>
              <a:chExt cx="8136904" cy="134458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39552" y="4090392"/>
                <a:ext cx="8136904" cy="13445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8662136" y="4121274"/>
                <a:ext cx="0" cy="1282824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직선 연결선 8"/>
            <p:cNvCxnSpPr/>
            <p:nvPr/>
          </p:nvCxnSpPr>
          <p:spPr>
            <a:xfrm>
              <a:off x="539552" y="4121274"/>
              <a:ext cx="0" cy="1282824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89991" y="2132856"/>
            <a:ext cx="36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특수 상대성이론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70078" y="3486879"/>
            <a:ext cx="7274330" cy="363252"/>
            <a:chOff x="970078" y="4251853"/>
            <a:chExt cx="7274330" cy="363252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" name="타원 5"/>
            <p:cNvSpPr/>
            <p:nvPr/>
          </p:nvSpPr>
          <p:spPr>
            <a:xfrm>
              <a:off x="970078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622003" y="4255065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754661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6439036" y="4255065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419872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200162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670443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948064" y="4255065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7164288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884368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70839" y="4100974"/>
            <a:ext cx="7274330" cy="363252"/>
            <a:chOff x="970078" y="4251853"/>
            <a:chExt cx="7274330" cy="363252"/>
          </a:xfrm>
          <a:solidFill>
            <a:srgbClr val="0070C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6" name="타원 35"/>
            <p:cNvSpPr/>
            <p:nvPr/>
          </p:nvSpPr>
          <p:spPr>
            <a:xfrm>
              <a:off x="97007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622003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754661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439036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341987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420016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670443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948064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16428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88436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70839" y="4104186"/>
            <a:ext cx="7274330" cy="363252"/>
            <a:chOff x="970078" y="4251853"/>
            <a:chExt cx="7274330" cy="363252"/>
          </a:xfrm>
          <a:solidFill>
            <a:srgbClr val="0070C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0" name="타원 49"/>
            <p:cNvSpPr/>
            <p:nvPr/>
          </p:nvSpPr>
          <p:spPr>
            <a:xfrm>
              <a:off x="97007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2622003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1754661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439036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41987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20016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670443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4948064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16428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788436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39551" y="4869160"/>
            <a:ext cx="525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이동하는 전자와 바깥의 양성자가 같은 속도로 이동</a:t>
            </a:r>
            <a:endParaRPr lang="ko-KR" altLang="en-US" sz="1600" dirty="0"/>
          </a:p>
        </p:txBody>
      </p:sp>
      <p:grpSp>
        <p:nvGrpSpPr>
          <p:cNvPr id="64" name="그룹 63"/>
          <p:cNvGrpSpPr/>
          <p:nvPr/>
        </p:nvGrpSpPr>
        <p:grpSpPr>
          <a:xfrm>
            <a:off x="6372199" y="5257375"/>
            <a:ext cx="648073" cy="648073"/>
            <a:chOff x="6295780" y="5229200"/>
            <a:chExt cx="648073" cy="648073"/>
          </a:xfrm>
        </p:grpSpPr>
        <p:sp>
          <p:nvSpPr>
            <p:cNvPr id="65" name="타원 64"/>
            <p:cNvSpPr/>
            <p:nvPr/>
          </p:nvSpPr>
          <p:spPr>
            <a:xfrm>
              <a:off x="6295780" y="5229200"/>
              <a:ext cx="648073" cy="648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397681" y="5254763"/>
              <a:ext cx="4427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+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오른쪽 화살표 7"/>
          <p:cNvSpPr/>
          <p:nvPr/>
        </p:nvSpPr>
        <p:spPr>
          <a:xfrm>
            <a:off x="7401640" y="4797152"/>
            <a:ext cx="966977" cy="3519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>
            <a:off x="7401640" y="5405430"/>
            <a:ext cx="966977" cy="35196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539550" y="5373216"/>
            <a:ext cx="5311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자가 관찰하기에는 양성자와 전자의 밀도는 동일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235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" grpId="0" animBg="1"/>
      <p:bldP spid="67" grpId="0" animBg="1"/>
      <p:bldP spid="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39552" y="3325418"/>
            <a:ext cx="8136904" cy="1344589"/>
            <a:chOff x="539552" y="4090392"/>
            <a:chExt cx="8136904" cy="1344589"/>
          </a:xfrm>
        </p:grpSpPr>
        <p:grpSp>
          <p:nvGrpSpPr>
            <p:cNvPr id="15" name="그룹 14"/>
            <p:cNvGrpSpPr/>
            <p:nvPr/>
          </p:nvGrpSpPr>
          <p:grpSpPr>
            <a:xfrm>
              <a:off x="539552" y="4090392"/>
              <a:ext cx="8136904" cy="1344589"/>
              <a:chOff x="539552" y="4090392"/>
              <a:chExt cx="8136904" cy="134458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39552" y="4090392"/>
                <a:ext cx="8136904" cy="13445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8662136" y="4121274"/>
                <a:ext cx="0" cy="1282824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직선 연결선 8"/>
            <p:cNvCxnSpPr/>
            <p:nvPr/>
          </p:nvCxnSpPr>
          <p:spPr>
            <a:xfrm>
              <a:off x="539552" y="4121274"/>
              <a:ext cx="0" cy="1282824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89991" y="2132856"/>
            <a:ext cx="36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특수 상대성이론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70078" y="3486879"/>
            <a:ext cx="7274330" cy="363252"/>
            <a:chOff x="970078" y="4251853"/>
            <a:chExt cx="7274330" cy="363252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" name="타원 5"/>
            <p:cNvSpPr/>
            <p:nvPr/>
          </p:nvSpPr>
          <p:spPr>
            <a:xfrm>
              <a:off x="970078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622003" y="4255065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754661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6439036" y="4255065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419872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200162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670443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948064" y="4255065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7164288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884368" y="425185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70839" y="4100974"/>
            <a:ext cx="7274330" cy="363252"/>
            <a:chOff x="970078" y="4251853"/>
            <a:chExt cx="7274330" cy="363252"/>
          </a:xfrm>
          <a:solidFill>
            <a:srgbClr val="0070C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6" name="타원 35"/>
            <p:cNvSpPr/>
            <p:nvPr/>
          </p:nvSpPr>
          <p:spPr>
            <a:xfrm>
              <a:off x="97007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622003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754661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439036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341987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420016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670443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948064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16428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88436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70839" y="4104186"/>
            <a:ext cx="7274330" cy="363252"/>
            <a:chOff x="970078" y="4251853"/>
            <a:chExt cx="7274330" cy="363252"/>
          </a:xfrm>
          <a:solidFill>
            <a:srgbClr val="0070C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0" name="타원 49"/>
            <p:cNvSpPr/>
            <p:nvPr/>
          </p:nvSpPr>
          <p:spPr>
            <a:xfrm>
              <a:off x="97007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2622003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1754661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439036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41987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200162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670443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4948064" y="4255065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16428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7884368" y="4251853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39551" y="4869160"/>
            <a:ext cx="525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바깥의 양성자의 입장에서는 구리선 안의 양성자가 좌측으로 이동</a:t>
            </a:r>
            <a:endParaRPr lang="ko-KR" altLang="en-US" sz="1600" dirty="0"/>
          </a:p>
        </p:txBody>
      </p:sp>
      <p:grpSp>
        <p:nvGrpSpPr>
          <p:cNvPr id="64" name="그룹 63"/>
          <p:cNvGrpSpPr/>
          <p:nvPr/>
        </p:nvGrpSpPr>
        <p:grpSpPr>
          <a:xfrm>
            <a:off x="6372199" y="5257375"/>
            <a:ext cx="648073" cy="648073"/>
            <a:chOff x="6295780" y="5229200"/>
            <a:chExt cx="648073" cy="648073"/>
          </a:xfrm>
        </p:grpSpPr>
        <p:sp>
          <p:nvSpPr>
            <p:cNvPr id="65" name="타원 64"/>
            <p:cNvSpPr/>
            <p:nvPr/>
          </p:nvSpPr>
          <p:spPr>
            <a:xfrm>
              <a:off x="6295780" y="5229200"/>
              <a:ext cx="648073" cy="648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397681" y="5254763"/>
              <a:ext cx="4427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+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오른쪽 화살표 66"/>
          <p:cNvSpPr/>
          <p:nvPr/>
        </p:nvSpPr>
        <p:spPr>
          <a:xfrm rot="10800000">
            <a:off x="7278192" y="2873338"/>
            <a:ext cx="966977" cy="3519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>
            <a:off x="7401640" y="4797152"/>
            <a:ext cx="966977" cy="3519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61"/>
          <p:cNvSpPr/>
          <p:nvPr/>
        </p:nvSpPr>
        <p:spPr>
          <a:xfrm>
            <a:off x="7401640" y="5405430"/>
            <a:ext cx="966977" cy="35196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46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39552" y="3325418"/>
            <a:ext cx="8136904" cy="1344589"/>
            <a:chOff x="539552" y="4090392"/>
            <a:chExt cx="8136904" cy="1344589"/>
          </a:xfrm>
        </p:grpSpPr>
        <p:grpSp>
          <p:nvGrpSpPr>
            <p:cNvPr id="15" name="그룹 14"/>
            <p:cNvGrpSpPr/>
            <p:nvPr/>
          </p:nvGrpSpPr>
          <p:grpSpPr>
            <a:xfrm>
              <a:off x="539552" y="4090392"/>
              <a:ext cx="8136904" cy="1344589"/>
              <a:chOff x="539552" y="4090392"/>
              <a:chExt cx="8136904" cy="134458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39552" y="4090392"/>
                <a:ext cx="8136904" cy="13445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8662136" y="4121274"/>
                <a:ext cx="0" cy="1282824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직선 연결선 8"/>
            <p:cNvCxnSpPr/>
            <p:nvPr/>
          </p:nvCxnSpPr>
          <p:spPr>
            <a:xfrm>
              <a:off x="539552" y="4121274"/>
              <a:ext cx="0" cy="1282824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89991" y="2132856"/>
            <a:ext cx="36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특수 상대성이론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39551" y="4869160"/>
            <a:ext cx="575622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특수 상대성이론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선 안의 이동하는 양성자간의 거리는 상대적으로 짧게 측정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선 안의 전자와 바깥 양자는 속도가 같으므로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</a:t>
            </a:r>
            <a:r>
              <a:rPr lang="ko-KR" altLang="en-US" sz="1400" dirty="0" smtClean="0"/>
              <a:t>오히려 거리가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상대적으로 넓게 측정</a:t>
            </a:r>
            <a:endParaRPr lang="en-US" altLang="ko-KR" sz="1400" dirty="0" smtClean="0"/>
          </a:p>
        </p:txBody>
      </p:sp>
      <p:grpSp>
        <p:nvGrpSpPr>
          <p:cNvPr id="64" name="그룹 63"/>
          <p:cNvGrpSpPr/>
          <p:nvPr/>
        </p:nvGrpSpPr>
        <p:grpSpPr>
          <a:xfrm>
            <a:off x="6372199" y="5257375"/>
            <a:ext cx="648073" cy="648073"/>
            <a:chOff x="6295780" y="5229200"/>
            <a:chExt cx="648073" cy="648073"/>
          </a:xfrm>
        </p:grpSpPr>
        <p:sp>
          <p:nvSpPr>
            <p:cNvPr id="65" name="타원 64"/>
            <p:cNvSpPr/>
            <p:nvPr/>
          </p:nvSpPr>
          <p:spPr>
            <a:xfrm>
              <a:off x="6295780" y="5229200"/>
              <a:ext cx="648073" cy="648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397681" y="5254763"/>
              <a:ext cx="4427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+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오른쪽 화살표 66"/>
          <p:cNvSpPr/>
          <p:nvPr/>
        </p:nvSpPr>
        <p:spPr>
          <a:xfrm rot="10800000">
            <a:off x="7278192" y="2873338"/>
            <a:ext cx="966977" cy="3519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74084" y="3486879"/>
            <a:ext cx="7470324" cy="367958"/>
            <a:chOff x="774084" y="3486879"/>
            <a:chExt cx="7470324" cy="367958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" name="타원 5"/>
            <p:cNvSpPr/>
            <p:nvPr/>
          </p:nvSpPr>
          <p:spPr>
            <a:xfrm>
              <a:off x="1278140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790308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286252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798420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770528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7308304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884368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774084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782196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228184" y="349330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94364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4302476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5778640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274584" y="3494797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6777010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74084" y="4117916"/>
            <a:ext cx="7476674" cy="363252"/>
            <a:chOff x="774084" y="4117916"/>
            <a:chExt cx="7476674" cy="363252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0" name="타원 49"/>
            <p:cNvSpPr/>
            <p:nvPr/>
          </p:nvSpPr>
          <p:spPr>
            <a:xfrm>
              <a:off x="774084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980499" y="4121128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3111807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454604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6695475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7890718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4211960" y="4121128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오른쪽 화살표 75"/>
          <p:cNvSpPr/>
          <p:nvPr/>
        </p:nvSpPr>
        <p:spPr>
          <a:xfrm>
            <a:off x="7401640" y="4797152"/>
            <a:ext cx="966977" cy="3519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오른쪽 화살표 76"/>
          <p:cNvSpPr/>
          <p:nvPr/>
        </p:nvSpPr>
        <p:spPr>
          <a:xfrm>
            <a:off x="7401640" y="5405430"/>
            <a:ext cx="966977" cy="35196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8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39552" y="3325418"/>
            <a:ext cx="8136904" cy="1344589"/>
            <a:chOff x="539552" y="4090392"/>
            <a:chExt cx="8136904" cy="1344589"/>
          </a:xfrm>
        </p:grpSpPr>
        <p:grpSp>
          <p:nvGrpSpPr>
            <p:cNvPr id="15" name="그룹 14"/>
            <p:cNvGrpSpPr/>
            <p:nvPr/>
          </p:nvGrpSpPr>
          <p:grpSpPr>
            <a:xfrm>
              <a:off x="539552" y="4090392"/>
              <a:ext cx="8136904" cy="1344589"/>
              <a:chOff x="539552" y="4090392"/>
              <a:chExt cx="8136904" cy="134458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39552" y="4090392"/>
                <a:ext cx="8136904" cy="13445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8662136" y="4121274"/>
                <a:ext cx="0" cy="1282824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직선 연결선 8"/>
            <p:cNvCxnSpPr/>
            <p:nvPr/>
          </p:nvCxnSpPr>
          <p:spPr>
            <a:xfrm>
              <a:off x="539552" y="4121274"/>
              <a:ext cx="0" cy="1282824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89991" y="2132856"/>
            <a:ext cx="36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특수 상대성이론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39551" y="4869160"/>
            <a:ext cx="575622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선 안의 양성자 밀도가 증가</a:t>
            </a:r>
            <a:endParaRPr lang="en-US" altLang="ko-KR" dirty="0" smtClean="0"/>
          </a:p>
        </p:txBody>
      </p:sp>
      <p:grpSp>
        <p:nvGrpSpPr>
          <p:cNvPr id="64" name="그룹 63"/>
          <p:cNvGrpSpPr/>
          <p:nvPr/>
        </p:nvGrpSpPr>
        <p:grpSpPr>
          <a:xfrm>
            <a:off x="6372199" y="5257375"/>
            <a:ext cx="648073" cy="648073"/>
            <a:chOff x="6295780" y="5229200"/>
            <a:chExt cx="648073" cy="648073"/>
          </a:xfrm>
        </p:grpSpPr>
        <p:sp>
          <p:nvSpPr>
            <p:cNvPr id="65" name="타원 64"/>
            <p:cNvSpPr/>
            <p:nvPr/>
          </p:nvSpPr>
          <p:spPr>
            <a:xfrm>
              <a:off x="6295780" y="5229200"/>
              <a:ext cx="648073" cy="648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397681" y="5254763"/>
              <a:ext cx="4427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+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오른쪽 화살표 66"/>
          <p:cNvSpPr/>
          <p:nvPr/>
        </p:nvSpPr>
        <p:spPr>
          <a:xfrm rot="10800000">
            <a:off x="7278192" y="2873338"/>
            <a:ext cx="966977" cy="3519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74084" y="3486879"/>
            <a:ext cx="7470324" cy="367958"/>
            <a:chOff x="774084" y="3486879"/>
            <a:chExt cx="7470324" cy="367958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" name="타원 5"/>
            <p:cNvSpPr/>
            <p:nvPr/>
          </p:nvSpPr>
          <p:spPr>
            <a:xfrm>
              <a:off x="1278140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790308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286252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798420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770528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7308304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884368" y="3486879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774084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782196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228184" y="3493303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94364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4302476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5778640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274584" y="3494797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6777010" y="3490091"/>
              <a:ext cx="360040" cy="36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74084" y="4117916"/>
            <a:ext cx="7476674" cy="363252"/>
            <a:chOff x="774084" y="4117916"/>
            <a:chExt cx="7476674" cy="363252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0" name="타원 49"/>
            <p:cNvSpPr/>
            <p:nvPr/>
          </p:nvSpPr>
          <p:spPr>
            <a:xfrm>
              <a:off x="774084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980499" y="4121128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3111807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454604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6695475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7890718" y="4117916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4211960" y="4121128"/>
              <a:ext cx="360040" cy="3600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9552" y="2780928"/>
            <a:ext cx="1944216" cy="461665"/>
            <a:chOff x="539552" y="2780928"/>
            <a:chExt cx="1944216" cy="461665"/>
          </a:xfrm>
        </p:grpSpPr>
        <p:sp>
          <p:nvSpPr>
            <p:cNvPr id="42" name="TextBox 41"/>
            <p:cNvSpPr txBox="1"/>
            <p:nvPr/>
          </p:nvSpPr>
          <p:spPr>
            <a:xfrm>
              <a:off x="539552" y="2780928"/>
              <a:ext cx="1885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600" dirty="0" smtClean="0"/>
                <a:t>상태</a:t>
              </a:r>
              <a:r>
                <a:rPr lang="en-US" altLang="ko-KR" sz="1600" dirty="0" smtClean="0"/>
                <a:t>: positive</a:t>
              </a:r>
              <a:endParaRPr lang="ko-KR" altLang="en-US" sz="1600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2269988" y="2942429"/>
              <a:ext cx="213780" cy="2137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오른쪽 화살표 46"/>
          <p:cNvSpPr/>
          <p:nvPr/>
        </p:nvSpPr>
        <p:spPr>
          <a:xfrm>
            <a:off x="7401640" y="4797152"/>
            <a:ext cx="966977" cy="3519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>
            <a:off x="7401640" y="5405430"/>
            <a:ext cx="966977" cy="35196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 rot="5400000">
            <a:off x="5405182" y="5270851"/>
            <a:ext cx="966979" cy="5000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89990" y="2449556"/>
            <a:ext cx="58702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변하지 않은 중성의 구리선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전하의 움직임의 유무에 따라 힘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자기장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형성이 됨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89989" y="3604954"/>
            <a:ext cx="60142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자기장이란 전기장을 다른 관점으로 바라본 것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smtClean="0"/>
              <a:t>전기현상 </a:t>
            </a:r>
            <a:r>
              <a:rPr lang="en-US" altLang="ko-KR" sz="1600" dirty="0" smtClean="0">
                <a:sym typeface="Wingdings" pitchFamily="2" charset="2"/>
              </a:rPr>
              <a:t> </a:t>
            </a:r>
            <a:r>
              <a:rPr lang="ko-KR" altLang="en-US" sz="1600" dirty="0" smtClean="0">
                <a:sym typeface="Wingdings" pitchFamily="2" charset="2"/>
              </a:rPr>
              <a:t>스칼라</a:t>
            </a:r>
            <a:r>
              <a:rPr lang="en-US" altLang="ko-KR" sz="1600" dirty="0" smtClean="0">
                <a:sym typeface="Wingdings" pitchFamily="2" charset="2"/>
              </a:rPr>
              <a:t/>
            </a:r>
            <a:br>
              <a:rPr lang="en-US" altLang="ko-KR" sz="1600" dirty="0" smtClean="0">
                <a:sym typeface="Wingdings" pitchFamily="2" charset="2"/>
              </a:rPr>
            </a:br>
            <a:r>
              <a:rPr lang="en-US" altLang="ko-KR" sz="1600" dirty="0" smtClean="0">
                <a:sym typeface="Wingdings" pitchFamily="2" charset="2"/>
              </a:rPr>
              <a:t/>
            </a:r>
            <a:br>
              <a:rPr lang="en-US" altLang="ko-KR" sz="1600" dirty="0" smtClean="0">
                <a:sym typeface="Wingdings" pitchFamily="2" charset="2"/>
              </a:rPr>
            </a:br>
            <a:r>
              <a:rPr lang="ko-KR" altLang="en-US" sz="1600" dirty="0" smtClean="0">
                <a:sym typeface="Wingdings" pitchFamily="2" charset="2"/>
              </a:rPr>
              <a:t>자기현상 </a:t>
            </a:r>
            <a:r>
              <a:rPr lang="en-US" altLang="ko-KR" sz="1600" dirty="0" smtClean="0">
                <a:sym typeface="Wingdings" pitchFamily="2" charset="2"/>
              </a:rPr>
              <a:t> </a:t>
            </a:r>
            <a:r>
              <a:rPr lang="ko-KR" altLang="en-US" sz="1600" dirty="0" smtClean="0">
                <a:sym typeface="Wingdings" pitchFamily="2" charset="2"/>
              </a:rPr>
              <a:t>벡터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98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2232248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속력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시속 </a:t>
            </a:r>
            <a:r>
              <a:rPr lang="en-US" altLang="ko-KR" sz="1600" dirty="0" smtClean="0"/>
              <a:t>100Km</a:t>
            </a:r>
            <a:r>
              <a:rPr lang="ko-KR" altLang="en-US" sz="1600" dirty="0" smtClean="0"/>
              <a:t>로 달리고 있다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크기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ko-KR" altLang="en-US" sz="1600" dirty="0" smtClean="0"/>
              <a:t>속도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시속 </a:t>
            </a:r>
            <a:r>
              <a:rPr lang="en-US" altLang="ko-KR" sz="1600" dirty="0" smtClean="0"/>
              <a:t>100Km</a:t>
            </a:r>
            <a:r>
              <a:rPr lang="ko-KR" altLang="en-US" sz="1600" dirty="0" smtClean="0"/>
              <a:t>로 동쪽으로 달리고 있다 </a:t>
            </a:r>
            <a:r>
              <a:rPr lang="en-US" altLang="ko-KR" sz="1600" dirty="0"/>
              <a:t>-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크기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방향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</a:t>
            </a:r>
            <a:r>
              <a:rPr lang="ko-KR" altLang="en-US" sz="1600" dirty="0" smtClean="0"/>
              <a:t>크기 </a:t>
            </a:r>
            <a:r>
              <a:rPr lang="en-US" altLang="ko-KR" sz="1600" dirty="0" smtClean="0">
                <a:sym typeface="Wingdings" pitchFamily="2" charset="2"/>
              </a:rPr>
              <a:t> </a:t>
            </a:r>
            <a:r>
              <a:rPr lang="ko-KR" altLang="en-US" sz="1600" dirty="0" smtClean="0">
                <a:sym typeface="Wingdings" pitchFamily="2" charset="2"/>
              </a:rPr>
              <a:t>스칼라</a:t>
            </a:r>
            <a:r>
              <a:rPr lang="en-US" altLang="ko-KR" sz="1600" dirty="0" smtClean="0">
                <a:sym typeface="Wingdings" pitchFamily="2" charset="2"/>
              </a:rPr>
              <a:t/>
            </a:r>
            <a:br>
              <a:rPr lang="en-US" altLang="ko-KR" sz="1600" dirty="0" smtClean="0">
                <a:sym typeface="Wingdings" pitchFamily="2" charset="2"/>
              </a:rPr>
            </a:br>
            <a:r>
              <a:rPr lang="en-US" altLang="ko-KR" sz="1600" dirty="0" smtClean="0">
                <a:sym typeface="Wingdings" pitchFamily="2" charset="2"/>
              </a:rPr>
              <a:t/>
            </a:r>
            <a:br>
              <a:rPr lang="en-US" altLang="ko-KR" sz="1600" dirty="0" smtClean="0">
                <a:sym typeface="Wingdings" pitchFamily="2" charset="2"/>
              </a:rPr>
            </a:br>
            <a:r>
              <a:rPr lang="en-US" altLang="ko-KR" sz="1600" dirty="0" smtClean="0">
                <a:sym typeface="Wingdings" pitchFamily="2" charset="2"/>
              </a:rPr>
              <a:t>    </a:t>
            </a:r>
            <a:r>
              <a:rPr lang="ko-KR" altLang="en-US" sz="1600" dirty="0" smtClean="0">
                <a:sym typeface="Wingdings" pitchFamily="2" charset="2"/>
              </a:rPr>
              <a:t>크기 </a:t>
            </a:r>
            <a:r>
              <a:rPr lang="en-US" altLang="ko-KR" sz="1600" dirty="0" smtClean="0">
                <a:sym typeface="Wingdings" pitchFamily="2" charset="2"/>
              </a:rPr>
              <a:t>+ </a:t>
            </a:r>
            <a:r>
              <a:rPr lang="ko-KR" altLang="en-US" sz="1600" dirty="0" smtClean="0">
                <a:sym typeface="Wingdings" pitchFamily="2" charset="2"/>
              </a:rPr>
              <a:t>방향 </a:t>
            </a:r>
            <a:r>
              <a:rPr lang="en-US" altLang="ko-KR" sz="1600" dirty="0" smtClean="0">
                <a:sym typeface="Wingdings" pitchFamily="2" charset="2"/>
              </a:rPr>
              <a:t> </a:t>
            </a:r>
            <a:r>
              <a:rPr lang="ko-KR" altLang="en-US" sz="1600" dirty="0" smtClean="0">
                <a:solidFill>
                  <a:srgbClr val="FF0000"/>
                </a:solidFill>
                <a:sym typeface="Wingdings" pitchFamily="2" charset="2"/>
              </a:rPr>
              <a:t>벡터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벡터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339752" y="4365104"/>
            <a:ext cx="1517883" cy="155446"/>
            <a:chOff x="1685965" y="4719429"/>
            <a:chExt cx="1517883" cy="155446"/>
          </a:xfrm>
        </p:grpSpPr>
        <p:cxnSp>
          <p:nvCxnSpPr>
            <p:cNvPr id="8" name="직선 화살표 연결선 7"/>
            <p:cNvCxnSpPr/>
            <p:nvPr/>
          </p:nvCxnSpPr>
          <p:spPr>
            <a:xfrm>
              <a:off x="1763688" y="4797152"/>
              <a:ext cx="14401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1685965" y="4719429"/>
              <a:ext cx="155446" cy="1554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83968" y="4221088"/>
            <a:ext cx="187220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길이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크기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방향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280546" y="458112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53829" y="458112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067492" y="5301208"/>
            <a:ext cx="855411" cy="468224"/>
            <a:chOff x="2067492" y="5301208"/>
            <a:chExt cx="855411" cy="468224"/>
          </a:xfrm>
        </p:grpSpPr>
        <p:sp>
          <p:nvSpPr>
            <p:cNvPr id="16" name="TextBox 15"/>
            <p:cNvSpPr txBox="1"/>
            <p:nvPr/>
          </p:nvSpPr>
          <p:spPr>
            <a:xfrm>
              <a:off x="2067492" y="5307767"/>
              <a:ext cx="855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AB</a:t>
              </a:r>
              <a:endParaRPr lang="ko-KR" altLang="en-US" sz="2400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2280546" y="5301208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067492" y="5769432"/>
            <a:ext cx="855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방</a:t>
            </a:r>
            <a:r>
              <a:rPr lang="ko-KR" altLang="en-US" sz="2000" dirty="0"/>
              <a:t>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03881" y="5780321"/>
            <a:ext cx="855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크기</a:t>
            </a:r>
            <a:endParaRPr lang="en-US" altLang="ko-KR" sz="2000" dirty="0" smtClean="0"/>
          </a:p>
          <a:p>
            <a:pPr algn="ctr"/>
            <a:r>
              <a:rPr lang="ko-KR" altLang="en-US" sz="1200" dirty="0" smtClean="0"/>
              <a:t>절대</a:t>
            </a:r>
            <a:r>
              <a:rPr lang="ko-KR" altLang="en-US" sz="1200" dirty="0"/>
              <a:t>값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308224" y="5259762"/>
            <a:ext cx="855411" cy="468225"/>
            <a:chOff x="3308224" y="5259762"/>
            <a:chExt cx="855411" cy="468225"/>
          </a:xfrm>
        </p:grpSpPr>
        <p:grpSp>
          <p:nvGrpSpPr>
            <p:cNvPr id="22" name="그룹 21"/>
            <p:cNvGrpSpPr/>
            <p:nvPr/>
          </p:nvGrpSpPr>
          <p:grpSpPr>
            <a:xfrm>
              <a:off x="3308224" y="5259763"/>
              <a:ext cx="855411" cy="468224"/>
              <a:chOff x="2067492" y="5301208"/>
              <a:chExt cx="855411" cy="46822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67492" y="5307767"/>
                <a:ext cx="8554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AB</a:t>
                </a:r>
                <a:endParaRPr lang="ko-KR" altLang="en-US" sz="2400" dirty="0"/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2280546" y="5301208"/>
                <a:ext cx="4206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/>
            <p:cNvCxnSpPr/>
            <p:nvPr/>
          </p:nvCxnSpPr>
          <p:spPr>
            <a:xfrm>
              <a:off x="4067944" y="5259763"/>
              <a:ext cx="0" cy="4014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3419872" y="5259762"/>
              <a:ext cx="0" cy="4014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8137629" y="445314"/>
            <a:ext cx="646331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문송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74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25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789989" y="2348880"/>
            <a:ext cx="60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자기장이란 전기장을 다른 관점으로 바라본 것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913059" y="3033242"/>
            <a:ext cx="3840630" cy="634648"/>
            <a:chOff x="539552" y="3325418"/>
            <a:chExt cx="8136904" cy="1344589"/>
          </a:xfrm>
        </p:grpSpPr>
        <p:grpSp>
          <p:nvGrpSpPr>
            <p:cNvPr id="54" name="그룹 53"/>
            <p:cNvGrpSpPr/>
            <p:nvPr/>
          </p:nvGrpSpPr>
          <p:grpSpPr>
            <a:xfrm>
              <a:off x="539552" y="3325418"/>
              <a:ext cx="8136904" cy="1344589"/>
              <a:chOff x="539552" y="4090392"/>
              <a:chExt cx="8136904" cy="1344589"/>
            </a:xfrm>
          </p:grpSpPr>
          <p:grpSp>
            <p:nvGrpSpPr>
              <p:cNvPr id="95" name="그룹 94"/>
              <p:cNvGrpSpPr/>
              <p:nvPr/>
            </p:nvGrpSpPr>
            <p:grpSpPr>
              <a:xfrm>
                <a:off x="539552" y="4090392"/>
                <a:ext cx="8136904" cy="1344589"/>
                <a:chOff x="539552" y="4090392"/>
                <a:chExt cx="8136904" cy="1344589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539552" y="4090392"/>
                  <a:ext cx="8136904" cy="134458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8" name="직선 연결선 97"/>
                <p:cNvCxnSpPr/>
                <p:nvPr/>
              </p:nvCxnSpPr>
              <p:spPr>
                <a:xfrm>
                  <a:off x="8662136" y="4121274"/>
                  <a:ext cx="0" cy="1282824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" name="직선 연결선 95"/>
              <p:cNvCxnSpPr/>
              <p:nvPr/>
            </p:nvCxnSpPr>
            <p:spPr>
              <a:xfrm>
                <a:off x="539552" y="4121274"/>
                <a:ext cx="0" cy="1282824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/>
            <p:cNvGrpSpPr/>
            <p:nvPr/>
          </p:nvGrpSpPr>
          <p:grpSpPr>
            <a:xfrm>
              <a:off x="970078" y="3486879"/>
              <a:ext cx="7274330" cy="363252"/>
              <a:chOff x="970078" y="4251853"/>
              <a:chExt cx="7274330" cy="363252"/>
            </a:xfr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grpSpPr>
          <p:sp>
            <p:nvSpPr>
              <p:cNvPr id="85" name="타원 84"/>
              <p:cNvSpPr/>
              <p:nvPr/>
            </p:nvSpPr>
            <p:spPr>
              <a:xfrm>
                <a:off x="970078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2622003" y="4255065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754661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6439036" y="4255065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3419872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4200162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5670443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4948064" y="4255065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7164288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7884368" y="4251853"/>
                <a:ext cx="360040" cy="3600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970839" y="4100974"/>
              <a:ext cx="7274330" cy="363252"/>
              <a:chOff x="970078" y="4251853"/>
              <a:chExt cx="7274330" cy="363252"/>
            </a:xfrm>
            <a:solidFill>
              <a:srgbClr val="0070C0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74" name="타원 73"/>
              <p:cNvSpPr/>
              <p:nvPr/>
            </p:nvSpPr>
            <p:spPr>
              <a:xfrm>
                <a:off x="970078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2622003" y="4255065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754661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6439036" y="4255065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3419872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4200162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/>
              <p:cNvSpPr/>
              <p:nvPr/>
            </p:nvSpPr>
            <p:spPr>
              <a:xfrm>
                <a:off x="5670443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4948064" y="4255065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7164288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7884368" y="4251853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0" name="타원 99"/>
          <p:cNvSpPr/>
          <p:nvPr/>
        </p:nvSpPr>
        <p:spPr>
          <a:xfrm>
            <a:off x="932436" y="3987407"/>
            <a:ext cx="305891" cy="305891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3059" y="4708357"/>
            <a:ext cx="7619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600" b="1" dirty="0" smtClean="0"/>
              <a:t>양성자의 입장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전기장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선 안의 양성자의 상대적 길이 수축으로 인한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밀도 증가로 의해 밀려난 현상</a:t>
            </a:r>
            <a:endParaRPr lang="ko-KR" altLang="en-US" sz="1600" dirty="0"/>
          </a:p>
        </p:txBody>
      </p:sp>
      <p:sp>
        <p:nvSpPr>
          <p:cNvPr id="3" name="웃는 얼굴 2"/>
          <p:cNvSpPr/>
          <p:nvPr/>
        </p:nvSpPr>
        <p:spPr>
          <a:xfrm>
            <a:off x="5364088" y="3816316"/>
            <a:ext cx="648072" cy="648072"/>
          </a:xfrm>
          <a:prstGeom prst="smileyFac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32436" y="5517232"/>
            <a:ext cx="8032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600" b="1" dirty="0" smtClean="0"/>
              <a:t>제 </a:t>
            </a:r>
            <a:r>
              <a:rPr lang="en-US" altLang="ko-KR" sz="1600" b="1" dirty="0" smtClean="0"/>
              <a:t>3</a:t>
            </a:r>
            <a:r>
              <a:rPr lang="ko-KR" altLang="en-US" sz="1600" b="1" dirty="0" smtClean="0"/>
              <a:t>자의 입장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자기장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중성인 선 안의 전자의 이동으로 인한 자기장에 의해 바깥 양성자가 밀려난 현상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339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2" grpId="0"/>
      <p:bldP spid="3" grpId="0" animBg="1"/>
      <p:bldP spid="3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789989" y="2348880"/>
            <a:ext cx="60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전자기장이란 특수 상대성이론의 적용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3960" y="2924944"/>
            <a:ext cx="7912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전자의 이동 속도는 빛에 비해 매우 느림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특수 상대성이론 적용 의문</a:t>
            </a:r>
            <a:endParaRPr lang="en-US" altLang="ko-KR" sz="1600" dirty="0" smtClean="0"/>
          </a:p>
          <a:p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- </a:t>
            </a:r>
            <a:r>
              <a:rPr lang="ko-KR" altLang="en-US" sz="1600" dirty="0" smtClean="0"/>
              <a:t>선 안의 전자의 많은 숫자 </a:t>
            </a:r>
            <a:r>
              <a:rPr lang="en-US" altLang="ko-KR" sz="1600" dirty="0" smtClean="0"/>
              <a:t>&amp;</a:t>
            </a:r>
            <a:r>
              <a:rPr lang="ko-KR" altLang="en-US" sz="1600" dirty="0" smtClean="0"/>
              <a:t> 전자간의 상호작용은 매우 강함 </a:t>
            </a:r>
            <a:endParaRPr lang="en-US" altLang="ko-KR" sz="1600" dirty="0" smtClean="0"/>
          </a:p>
          <a:p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- </a:t>
            </a:r>
            <a:r>
              <a:rPr lang="ko-KR" altLang="en-US" sz="1600" dirty="0" smtClean="0"/>
              <a:t>약간의 길이 수축만으로도 특수 상대성 이론을 적용 가능할 만큼의 힘이 발생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30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00808"/>
            <a:ext cx="36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자기장의 형성 원리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 rot="10800000">
            <a:off x="1331639" y="2737992"/>
            <a:ext cx="2311886" cy="2642155"/>
            <a:chOff x="1259632" y="3212976"/>
            <a:chExt cx="2016224" cy="2304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막힌 원호 2"/>
            <p:cNvSpPr/>
            <p:nvPr/>
          </p:nvSpPr>
          <p:spPr>
            <a:xfrm>
              <a:off x="1259632" y="3212976"/>
              <a:ext cx="2016224" cy="2016224"/>
            </a:xfrm>
            <a:prstGeom prst="blockArc">
              <a:avLst>
                <a:gd name="adj1" fmla="val 10762474"/>
                <a:gd name="adj2" fmla="val 0"/>
                <a:gd name="adj3" fmla="val 25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59632" y="4221088"/>
              <a:ext cx="504056" cy="129614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771800" y="4149080"/>
              <a:ext cx="504056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71800" y="5229200"/>
              <a:ext cx="504056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59632" y="5229200"/>
              <a:ext cx="504056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막힌 원호 10"/>
            <p:cNvSpPr/>
            <p:nvPr/>
          </p:nvSpPr>
          <p:spPr>
            <a:xfrm>
              <a:off x="1259632" y="3212976"/>
              <a:ext cx="2016224" cy="2016224"/>
            </a:xfrm>
            <a:prstGeom prst="blockArc">
              <a:avLst>
                <a:gd name="adj1" fmla="val 10762474"/>
                <a:gd name="adj2" fmla="val 16149118"/>
                <a:gd name="adj3" fmla="val 2462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32040" y="3663026"/>
            <a:ext cx="3168352" cy="792088"/>
            <a:chOff x="4572000" y="3465004"/>
            <a:chExt cx="3168352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사다리꼴 12"/>
            <p:cNvSpPr/>
            <p:nvPr/>
          </p:nvSpPr>
          <p:spPr>
            <a:xfrm>
              <a:off x="4572000" y="3465004"/>
              <a:ext cx="3168352" cy="792088"/>
            </a:xfrm>
            <a:prstGeom prst="trapezoid">
              <a:avLst/>
            </a:prstGeom>
            <a:gradFill flip="none" rotWithShape="1">
              <a:gsLst>
                <a:gs pos="0">
                  <a:srgbClr val="CBCBCB"/>
                </a:gs>
                <a:gs pos="0">
                  <a:srgbClr val="5F5F5F"/>
                </a:gs>
                <a:gs pos="50000">
                  <a:srgbClr val="5F5F5F"/>
                </a:gs>
                <a:gs pos="100000">
                  <a:srgbClr val="FFFFFF"/>
                </a:gs>
                <a:gs pos="95005">
                  <a:srgbClr val="3B3B3B"/>
                </a:gs>
                <a:gs pos="75000">
                  <a:srgbClr val="B2B2B2"/>
                </a:gs>
                <a:gs pos="95000">
                  <a:srgbClr val="292929"/>
                </a:gs>
                <a:gs pos="82000">
                  <a:srgbClr val="777777"/>
                </a:gs>
                <a:gs pos="100000">
                  <a:srgbClr val="EAEAEA"/>
                </a:gs>
              </a:gsLst>
              <a:lin ang="9600000" scaled="0"/>
              <a:tileRect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/>
            <p:cNvSpPr/>
            <p:nvPr/>
          </p:nvSpPr>
          <p:spPr>
            <a:xfrm>
              <a:off x="4572000" y="3465004"/>
              <a:ext cx="1152128" cy="792088"/>
            </a:xfrm>
            <a:prstGeom prst="trapezoid">
              <a:avLst/>
            </a:prstGeom>
            <a:gradFill flip="none" rotWithShape="1">
              <a:gsLst>
                <a:gs pos="0">
                  <a:srgbClr val="CBCBCB"/>
                </a:gs>
                <a:gs pos="0">
                  <a:srgbClr val="5F5F5F"/>
                </a:gs>
                <a:gs pos="50000">
                  <a:srgbClr val="5F5F5F"/>
                </a:gs>
                <a:gs pos="100000">
                  <a:srgbClr val="FFFFFF"/>
                </a:gs>
                <a:gs pos="95005">
                  <a:srgbClr val="3B3B3B"/>
                </a:gs>
                <a:gs pos="75000">
                  <a:srgbClr val="B2B2B2"/>
                </a:gs>
                <a:gs pos="95000">
                  <a:srgbClr val="292929"/>
                </a:gs>
                <a:gs pos="82000">
                  <a:srgbClr val="777777"/>
                </a:gs>
                <a:gs pos="100000">
                  <a:srgbClr val="EAEAEA"/>
                </a:gs>
              </a:gsLst>
              <a:lin ang="9600000" scaled="0"/>
              <a:tileRect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번개 17"/>
          <p:cNvSpPr/>
          <p:nvPr/>
        </p:nvSpPr>
        <p:spPr>
          <a:xfrm>
            <a:off x="6174178" y="2852937"/>
            <a:ext cx="684076" cy="684076"/>
          </a:xfrm>
          <a:prstGeom prst="lightningBolt">
            <a:avLst/>
          </a:prstGeom>
          <a:solidFill>
            <a:srgbClr val="FFC00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874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889537"/>
            <a:ext cx="81285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물체의 자기 형성에 영향을 주는 요인</a:t>
            </a:r>
            <a:endParaRPr lang="ko-KR" altLang="en-US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분</a:t>
            </a:r>
            <a:r>
              <a:rPr lang="ko-KR" altLang="en-US" dirty="0" smtClean="0"/>
              <a:t>자</a:t>
            </a:r>
            <a:r>
              <a:rPr lang="en-US" altLang="ko-KR" dirty="0" smtClean="0"/>
              <a:t>(particles)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원자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원자의 집합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결정체</a:t>
            </a:r>
            <a:r>
              <a:rPr lang="en-US" altLang="ko-KR" dirty="0" smtClean="0"/>
              <a:t>(crystal)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원자 집합의 집합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도메인</a:t>
            </a:r>
            <a:r>
              <a:rPr lang="en-US" altLang="ko-KR" dirty="0" smtClean="0"/>
              <a:t>(domain)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8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</a:t>
            </a:r>
            <a:r>
              <a:rPr lang="en-US" altLang="ko-KR" sz="2400" dirty="0" smtClean="0"/>
              <a:t>(Magnetism)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503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889537"/>
            <a:ext cx="8128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물체의 자기 형성에 영향을 주는 요인</a:t>
            </a:r>
            <a:endParaRPr lang="ko-KR" altLang="en-US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분자</a:t>
            </a:r>
            <a:r>
              <a:rPr lang="en-US" altLang="ko-KR" dirty="0" smtClean="0"/>
              <a:t>(particles)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8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</a:t>
            </a:r>
            <a:r>
              <a:rPr lang="en-US" altLang="ko-KR" sz="2400" dirty="0" smtClean="0"/>
              <a:t>(Magnetism)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27342" y="3960921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baseline="30000" dirty="0" smtClean="0"/>
              <a:t>-</a:t>
            </a:r>
            <a:endParaRPr lang="ko-KR" altLang="en-US" b="1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144" y="4447841"/>
            <a:ext cx="356188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baseline="30000" dirty="0" smtClean="0"/>
              <a:t>q</a:t>
            </a:r>
            <a:endParaRPr lang="ko-KR" altLang="en-US" sz="2400" b="1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2018266" y="340428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Mass		Charge	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3354162"/>
            <a:ext cx="28873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Magnetic Dipole Moment</a:t>
            </a:r>
            <a:br>
              <a:rPr lang="en-US" altLang="ko-KR" dirty="0" smtClean="0"/>
            </a:br>
            <a:r>
              <a:rPr lang="en-US" altLang="ko-KR" sz="1600" dirty="0" smtClean="0"/>
              <a:t>(Tiny Magnet)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7342" y="5157192"/>
            <a:ext cx="4599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itchFamily="34" charset="0"/>
              <a:buChar char="•"/>
            </a:pPr>
            <a:r>
              <a:rPr lang="ko-KR" altLang="en-US" sz="1600" dirty="0" smtClean="0"/>
              <a:t>전하를 띄고 있는 분자는 조그만 자석과 같음</a:t>
            </a:r>
            <a:endParaRPr lang="ko-KR" altLang="en-US" sz="16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15793"/>
              </p:ext>
            </p:extLst>
          </p:nvPr>
        </p:nvGraphicFramePr>
        <p:xfrm>
          <a:off x="1524000" y="4000493"/>
          <a:ext cx="585631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2104"/>
                <a:gridCol w="1952104"/>
                <a:gridCol w="1952104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27342" y="5551403"/>
            <a:ext cx="7494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itchFamily="34" charset="0"/>
              <a:buChar char="•"/>
            </a:pPr>
            <a:r>
              <a:rPr lang="ko-KR" altLang="en-US" sz="1600" dirty="0" smtClean="0"/>
              <a:t>에너지를 갖고 있는 분자들이 왜 이런 자성의 힘을 갖게 되는지는 알 수 없음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37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  <p:bldP spid="10" grpId="0"/>
      <p:bldP spid="11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889537"/>
            <a:ext cx="8128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물체의 자기 형성에 영향을 주는 요인</a:t>
            </a:r>
            <a:endParaRPr lang="ko-KR" altLang="en-US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원</a:t>
            </a:r>
            <a:r>
              <a:rPr lang="ko-KR" altLang="en-US" dirty="0"/>
              <a:t>자</a:t>
            </a:r>
            <a:r>
              <a:rPr lang="en-US" altLang="ko-KR" dirty="0" smtClean="0"/>
              <a:t>(atom)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8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</a:t>
            </a:r>
            <a:r>
              <a:rPr lang="en-US" altLang="ko-KR" sz="2400" dirty="0" smtClean="0"/>
              <a:t>(Magnetism)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924944"/>
            <a:ext cx="504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결론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전자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혹은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양성자는 작은 자석과 같다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115616" y="3595644"/>
            <a:ext cx="396262" cy="1123076"/>
            <a:chOff x="2249633" y="3861048"/>
            <a:chExt cx="396262" cy="1123076"/>
          </a:xfrm>
        </p:grpSpPr>
        <p:sp>
          <p:nvSpPr>
            <p:cNvPr id="3" name="직사각형 2"/>
            <p:cNvSpPr/>
            <p:nvPr/>
          </p:nvSpPr>
          <p:spPr>
            <a:xfrm>
              <a:off x="2339752" y="3861048"/>
              <a:ext cx="216024" cy="5615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339752" y="4422586"/>
              <a:ext cx="216024" cy="5615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49633" y="4192551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789935" y="3595644"/>
            <a:ext cx="396262" cy="1123076"/>
            <a:chOff x="2199928" y="3595644"/>
            <a:chExt cx="396262" cy="1123076"/>
          </a:xfrm>
        </p:grpSpPr>
        <p:grpSp>
          <p:nvGrpSpPr>
            <p:cNvPr id="16" name="그룹 15"/>
            <p:cNvGrpSpPr/>
            <p:nvPr/>
          </p:nvGrpSpPr>
          <p:grpSpPr>
            <a:xfrm flipV="1">
              <a:off x="2290951" y="3595644"/>
              <a:ext cx="216024" cy="1123076"/>
              <a:chOff x="2290951" y="3595644"/>
              <a:chExt cx="216024" cy="112307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2290951" y="3595644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290951" y="4157182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199928" y="3927147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421299" y="3595644"/>
            <a:ext cx="396262" cy="1123076"/>
            <a:chOff x="2249633" y="3861048"/>
            <a:chExt cx="396262" cy="1123076"/>
          </a:xfrm>
        </p:grpSpPr>
        <p:sp>
          <p:nvSpPr>
            <p:cNvPr id="24" name="직사각형 23"/>
            <p:cNvSpPr/>
            <p:nvPr/>
          </p:nvSpPr>
          <p:spPr>
            <a:xfrm>
              <a:off x="2339752" y="3861048"/>
              <a:ext cx="216024" cy="5615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339752" y="4422586"/>
              <a:ext cx="216024" cy="5615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49633" y="4192551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095618" y="3595644"/>
            <a:ext cx="396262" cy="1123076"/>
            <a:chOff x="2199928" y="3595644"/>
            <a:chExt cx="396262" cy="1123076"/>
          </a:xfrm>
        </p:grpSpPr>
        <p:grpSp>
          <p:nvGrpSpPr>
            <p:cNvPr id="28" name="그룹 27"/>
            <p:cNvGrpSpPr/>
            <p:nvPr/>
          </p:nvGrpSpPr>
          <p:grpSpPr>
            <a:xfrm flipV="1">
              <a:off x="2290951" y="3595644"/>
              <a:ext cx="216024" cy="1123076"/>
              <a:chOff x="2290951" y="3595644"/>
              <a:chExt cx="216024" cy="1123076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290951" y="3595644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290951" y="4157182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199928" y="3927147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7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889537"/>
            <a:ext cx="8128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물체의 자기 형성에 영향을 주는 요인</a:t>
            </a:r>
            <a:endParaRPr lang="ko-KR" altLang="en-US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원</a:t>
            </a:r>
            <a:r>
              <a:rPr lang="ko-KR" altLang="en-US" dirty="0"/>
              <a:t>자</a:t>
            </a:r>
            <a:r>
              <a:rPr lang="en-US" altLang="ko-KR" dirty="0" smtClean="0"/>
              <a:t>(atom)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8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</a:t>
            </a:r>
            <a:r>
              <a:rPr lang="en-US" altLang="ko-KR" sz="2400" dirty="0" smtClean="0"/>
              <a:t>(Magnetism)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1" y="3077344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양성자</a:t>
            </a:r>
            <a:r>
              <a:rPr lang="en-US" altLang="ko-KR" sz="1600" dirty="0" smtClean="0"/>
              <a:t>(proton)</a:t>
            </a:r>
            <a:endParaRPr lang="ko-KR" altLang="en-US" sz="16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5256076" y="3765719"/>
            <a:ext cx="324036" cy="1679505"/>
            <a:chOff x="2339752" y="3861048"/>
            <a:chExt cx="216024" cy="1123076"/>
          </a:xfrm>
        </p:grpSpPr>
        <p:sp>
          <p:nvSpPr>
            <p:cNvPr id="24" name="직사각형 23"/>
            <p:cNvSpPr/>
            <p:nvPr/>
          </p:nvSpPr>
          <p:spPr>
            <a:xfrm>
              <a:off x="2339752" y="3861048"/>
              <a:ext cx="216024" cy="5615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339752" y="4422586"/>
              <a:ext cx="216024" cy="5615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427984" y="3077344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전</a:t>
            </a:r>
            <a:r>
              <a:rPr lang="ko-KR" altLang="en-US" sz="1600" dirty="0"/>
              <a:t>자</a:t>
            </a:r>
            <a:r>
              <a:rPr lang="en-US" altLang="ko-KR" sz="1600" dirty="0" smtClean="0"/>
              <a:t>(electron)</a:t>
            </a:r>
            <a:endParaRPr lang="ko-KR" altLang="en-US" sz="160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790692" y="4187241"/>
            <a:ext cx="234026" cy="553719"/>
            <a:chOff x="2339752" y="3861048"/>
            <a:chExt cx="216024" cy="1123076"/>
          </a:xfrm>
        </p:grpSpPr>
        <p:sp>
          <p:nvSpPr>
            <p:cNvPr id="34" name="직사각형 33"/>
            <p:cNvSpPr/>
            <p:nvPr/>
          </p:nvSpPr>
          <p:spPr>
            <a:xfrm>
              <a:off x="2339752" y="3861048"/>
              <a:ext cx="216024" cy="5615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339752" y="4422586"/>
              <a:ext cx="216024" cy="5615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263824" y="5517232"/>
            <a:ext cx="5036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양성자의 자성 </a:t>
            </a:r>
            <a:r>
              <a:rPr lang="en-US" altLang="ko-KR" sz="1600" dirty="0" smtClean="0"/>
              <a:t>&lt; </a:t>
            </a:r>
            <a:r>
              <a:rPr lang="ko-KR" altLang="en-US" sz="1600" dirty="0" smtClean="0"/>
              <a:t>전자의 자성</a:t>
            </a:r>
            <a:r>
              <a:rPr lang="en-US" altLang="ko-KR" sz="1200" dirty="0" smtClean="0"/>
              <a:t>(1000</a:t>
            </a:r>
            <a:r>
              <a:rPr lang="ko-KR" altLang="en-US" sz="1200" dirty="0" smtClean="0"/>
              <a:t>배 정도 차이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1263824" y="5866741"/>
            <a:ext cx="694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양성자의 자성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원자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양성자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전자</a:t>
            </a:r>
            <a:r>
              <a:rPr lang="en-US" altLang="ko-KR" sz="1200" dirty="0" smtClean="0"/>
              <a:t>)</a:t>
            </a:r>
            <a:r>
              <a:rPr lang="ko-KR" altLang="en-US" sz="1600" dirty="0" smtClean="0"/>
              <a:t>의 자성을 형성하는데 거의 영향이 없음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18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/>
      <p:bldP spid="36" grpId="0"/>
      <p:bldP spid="3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889537"/>
            <a:ext cx="8128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물체의 자기 형성에 영향을 주는 요인</a:t>
            </a:r>
            <a:endParaRPr lang="ko-KR" altLang="en-US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원</a:t>
            </a:r>
            <a:r>
              <a:rPr lang="ko-KR" altLang="en-US" dirty="0"/>
              <a:t>자</a:t>
            </a:r>
            <a:r>
              <a:rPr lang="en-US" altLang="ko-KR" dirty="0" smtClean="0"/>
              <a:t>(atom)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8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</a:t>
            </a:r>
            <a:r>
              <a:rPr lang="en-US" altLang="ko-KR" sz="2400" dirty="0" smtClean="0"/>
              <a:t>(Magnetism)</a:t>
            </a:r>
            <a:endParaRPr lang="ko-KR" alt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763959" y="2780928"/>
            <a:ext cx="769647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/>
              <a:t>전자들의 움직임으로 인한 자기 생성</a:t>
            </a:r>
            <a:r>
              <a:rPr lang="en-US" altLang="ko-KR" sz="1400" dirty="0" smtClean="0"/>
              <a:t>(orbital magnetic field)</a:t>
            </a:r>
            <a:r>
              <a:rPr lang="ko-KR" altLang="en-US" sz="1400" dirty="0" smtClean="0"/>
              <a:t>의 힘은 미비함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/>
              <a:t>꽉 찬 전자선의 전자들의 움직임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모든 방향으로 동일하게</a:t>
            </a:r>
            <a:r>
              <a:rPr lang="en-US" altLang="ko-KR" sz="1100" dirty="0" smtClean="0"/>
              <a:t>)</a:t>
            </a:r>
            <a:r>
              <a:rPr lang="ko-KR" altLang="en-US" sz="1400" dirty="0" smtClean="0"/>
              <a:t>이 서로의 자기를 상쇄함</a:t>
            </a:r>
            <a:r>
              <a:rPr lang="ko-KR" altLang="en-US" sz="1600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/>
              <a:t>짝지어진 전자들끼리 극이 상반되는 관계가 되어 자기를 상쇄함</a:t>
            </a:r>
            <a:endParaRPr lang="ko-KR" altLang="en-US" sz="14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304526" y="3910006"/>
            <a:ext cx="2615338" cy="2615338"/>
            <a:chOff x="2613540" y="2150660"/>
            <a:chExt cx="3916920" cy="3916920"/>
          </a:xfrm>
        </p:grpSpPr>
        <p:grpSp>
          <p:nvGrpSpPr>
            <p:cNvPr id="17" name="그룹 16"/>
            <p:cNvGrpSpPr/>
            <p:nvPr/>
          </p:nvGrpSpPr>
          <p:grpSpPr>
            <a:xfrm>
              <a:off x="2704553" y="2241673"/>
              <a:ext cx="3734895" cy="3734895"/>
              <a:chOff x="2526966" y="2432840"/>
              <a:chExt cx="3734895" cy="3734895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4104890" y="3927096"/>
                <a:ext cx="553681" cy="763650"/>
                <a:chOff x="2828763" y="2996952"/>
                <a:chExt cx="1095165" cy="1510477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2843806" y="2996952"/>
                  <a:ext cx="1080120" cy="365549"/>
                  <a:chOff x="2843806" y="2996952"/>
                  <a:chExt cx="1080120" cy="365549"/>
                </a:xfrm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2843806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3203846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3563886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" name="그룹 37"/>
                <p:cNvGrpSpPr/>
                <p:nvPr/>
              </p:nvGrpSpPr>
              <p:grpSpPr>
                <a:xfrm>
                  <a:off x="2828763" y="3368900"/>
                  <a:ext cx="1080120" cy="366216"/>
                  <a:chOff x="2828763" y="3368900"/>
                  <a:chExt cx="1080120" cy="366216"/>
                </a:xfrm>
              </p:grpSpPr>
              <p:sp>
                <p:nvSpPr>
                  <p:cNvPr id="47" name="타원 46"/>
                  <p:cNvSpPr/>
                  <p:nvPr/>
                </p:nvSpPr>
                <p:spPr>
                  <a:xfrm>
                    <a:off x="2828763" y="3374409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188803" y="3368900"/>
                    <a:ext cx="360040" cy="36004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타원 48"/>
                  <p:cNvSpPr/>
                  <p:nvPr/>
                </p:nvSpPr>
                <p:spPr>
                  <a:xfrm>
                    <a:off x="3548843" y="3375075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" name="그룹 38"/>
                <p:cNvGrpSpPr/>
                <p:nvPr/>
              </p:nvGrpSpPr>
              <p:grpSpPr>
                <a:xfrm>
                  <a:off x="2843808" y="3755093"/>
                  <a:ext cx="1080120" cy="365549"/>
                  <a:chOff x="2843808" y="2996952"/>
                  <a:chExt cx="1080120" cy="365549"/>
                </a:xfrm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2843808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3203848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3563888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" name="그룹 39"/>
                <p:cNvGrpSpPr/>
                <p:nvPr/>
              </p:nvGrpSpPr>
              <p:grpSpPr>
                <a:xfrm>
                  <a:off x="2843808" y="4141213"/>
                  <a:ext cx="1080120" cy="366216"/>
                  <a:chOff x="2861372" y="3368900"/>
                  <a:chExt cx="1080120" cy="366216"/>
                </a:xfrm>
              </p:grpSpPr>
              <p:sp>
                <p:nvSpPr>
                  <p:cNvPr id="41" name="타원 40"/>
                  <p:cNvSpPr/>
                  <p:nvPr/>
                </p:nvSpPr>
                <p:spPr>
                  <a:xfrm>
                    <a:off x="2861372" y="3374409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221412" y="3368900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타원 42"/>
                  <p:cNvSpPr/>
                  <p:nvPr/>
                </p:nvSpPr>
                <p:spPr>
                  <a:xfrm>
                    <a:off x="3581452" y="3375076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9" name="타원 28"/>
              <p:cNvSpPr/>
              <p:nvPr/>
            </p:nvSpPr>
            <p:spPr>
              <a:xfrm>
                <a:off x="3278290" y="3181042"/>
                <a:ext cx="2232248" cy="223224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526966" y="2432840"/>
                <a:ext cx="3734895" cy="373489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타원 17"/>
            <p:cNvSpPr/>
            <p:nvPr/>
          </p:nvSpPr>
          <p:spPr>
            <a:xfrm>
              <a:off x="5597112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3364864" y="4007073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2613540" y="4018108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348435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4480989" y="2150660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480989" y="5885555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890747" y="4616838"/>
            <a:ext cx="396262" cy="1123076"/>
            <a:chOff x="2249633" y="3861048"/>
            <a:chExt cx="396262" cy="1123076"/>
          </a:xfrm>
        </p:grpSpPr>
        <p:sp>
          <p:nvSpPr>
            <p:cNvPr id="54" name="직사각형 53"/>
            <p:cNvSpPr/>
            <p:nvPr/>
          </p:nvSpPr>
          <p:spPr>
            <a:xfrm>
              <a:off x="2339752" y="3861048"/>
              <a:ext cx="216024" cy="5615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339752" y="4422586"/>
              <a:ext cx="216024" cy="5615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49633" y="4192551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565066" y="4616838"/>
            <a:ext cx="396262" cy="1123076"/>
            <a:chOff x="2199928" y="3595644"/>
            <a:chExt cx="396262" cy="1123076"/>
          </a:xfrm>
        </p:grpSpPr>
        <p:grpSp>
          <p:nvGrpSpPr>
            <p:cNvPr id="58" name="그룹 57"/>
            <p:cNvGrpSpPr/>
            <p:nvPr/>
          </p:nvGrpSpPr>
          <p:grpSpPr>
            <a:xfrm flipV="1">
              <a:off x="2290951" y="3595644"/>
              <a:ext cx="216024" cy="1123076"/>
              <a:chOff x="2290951" y="3595644"/>
              <a:chExt cx="216024" cy="112307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2290951" y="3595644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290951" y="4157182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199928" y="3927147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300192" y="4616838"/>
            <a:ext cx="396262" cy="1123076"/>
            <a:chOff x="2249633" y="3861048"/>
            <a:chExt cx="396262" cy="1123076"/>
          </a:xfrm>
        </p:grpSpPr>
        <p:sp>
          <p:nvSpPr>
            <p:cNvPr id="63" name="직사각형 62"/>
            <p:cNvSpPr/>
            <p:nvPr/>
          </p:nvSpPr>
          <p:spPr>
            <a:xfrm>
              <a:off x="2339752" y="3861048"/>
              <a:ext cx="216024" cy="5615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339752" y="4422586"/>
              <a:ext cx="216024" cy="5615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249633" y="4192551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974511" y="4616838"/>
            <a:ext cx="396262" cy="1123076"/>
            <a:chOff x="2199928" y="3595644"/>
            <a:chExt cx="396262" cy="1123076"/>
          </a:xfrm>
        </p:grpSpPr>
        <p:grpSp>
          <p:nvGrpSpPr>
            <p:cNvPr id="67" name="그룹 66"/>
            <p:cNvGrpSpPr/>
            <p:nvPr/>
          </p:nvGrpSpPr>
          <p:grpSpPr>
            <a:xfrm flipV="1">
              <a:off x="2290951" y="3595644"/>
              <a:ext cx="216024" cy="1123076"/>
              <a:chOff x="2290951" y="3595644"/>
              <a:chExt cx="216024" cy="1123076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2290951" y="3595644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290951" y="4157182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2199928" y="3927147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89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889537"/>
            <a:ext cx="8128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물체의 자기 형성에 영향을 주는 요인</a:t>
            </a:r>
            <a:endParaRPr lang="ko-KR" altLang="en-US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원</a:t>
            </a:r>
            <a:r>
              <a:rPr lang="ko-KR" altLang="en-US" dirty="0"/>
              <a:t>자</a:t>
            </a:r>
            <a:r>
              <a:rPr lang="en-US" altLang="ko-KR" dirty="0" smtClean="0"/>
              <a:t>(atom)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8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</a:t>
            </a:r>
            <a:r>
              <a:rPr lang="en-US" altLang="ko-KR" sz="2400" dirty="0" smtClean="0"/>
              <a:t>(Magnetism)</a:t>
            </a:r>
            <a:endParaRPr lang="ko-KR" alt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763959" y="2780928"/>
            <a:ext cx="76964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/>
              <a:t>절반만 찬 전자선의 </a:t>
            </a:r>
            <a:r>
              <a:rPr lang="ko-KR" altLang="en-US" sz="1400" b="1" dirty="0" smtClean="0"/>
              <a:t>전자</a:t>
            </a:r>
            <a:r>
              <a:rPr lang="ko-KR" altLang="en-US" sz="1400" dirty="0" smtClean="0"/>
              <a:t>의 자성은 같은 방향을 가리킴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원자가 자성을 형성하게 함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365295" y="3589938"/>
            <a:ext cx="2493799" cy="2615338"/>
            <a:chOff x="2704553" y="2150660"/>
            <a:chExt cx="3734895" cy="3916920"/>
          </a:xfrm>
        </p:grpSpPr>
        <p:grpSp>
          <p:nvGrpSpPr>
            <p:cNvPr id="17" name="그룹 16"/>
            <p:cNvGrpSpPr/>
            <p:nvPr/>
          </p:nvGrpSpPr>
          <p:grpSpPr>
            <a:xfrm>
              <a:off x="2704553" y="2241673"/>
              <a:ext cx="3734895" cy="3734895"/>
              <a:chOff x="2526966" y="2432840"/>
              <a:chExt cx="3734895" cy="3734895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4104890" y="3927096"/>
                <a:ext cx="553681" cy="763650"/>
                <a:chOff x="2828763" y="2996952"/>
                <a:chExt cx="1095165" cy="1510477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2843806" y="2996952"/>
                  <a:ext cx="1080120" cy="365549"/>
                  <a:chOff x="2843806" y="2996952"/>
                  <a:chExt cx="1080120" cy="365549"/>
                </a:xfrm>
              </p:grpSpPr>
              <p:sp>
                <p:nvSpPr>
                  <p:cNvPr id="50" name="타원 49"/>
                  <p:cNvSpPr/>
                  <p:nvPr/>
                </p:nvSpPr>
                <p:spPr>
                  <a:xfrm>
                    <a:off x="2843806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3203846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3563886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" name="그룹 37"/>
                <p:cNvGrpSpPr/>
                <p:nvPr/>
              </p:nvGrpSpPr>
              <p:grpSpPr>
                <a:xfrm>
                  <a:off x="2828763" y="3368900"/>
                  <a:ext cx="1080120" cy="366216"/>
                  <a:chOff x="2828763" y="3368900"/>
                  <a:chExt cx="1080120" cy="366216"/>
                </a:xfrm>
              </p:grpSpPr>
              <p:sp>
                <p:nvSpPr>
                  <p:cNvPr id="47" name="타원 46"/>
                  <p:cNvSpPr/>
                  <p:nvPr/>
                </p:nvSpPr>
                <p:spPr>
                  <a:xfrm>
                    <a:off x="2828763" y="3374409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3188803" y="3368900"/>
                    <a:ext cx="360040" cy="36004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타원 48"/>
                  <p:cNvSpPr/>
                  <p:nvPr/>
                </p:nvSpPr>
                <p:spPr>
                  <a:xfrm>
                    <a:off x="3548843" y="3375075"/>
                    <a:ext cx="360040" cy="36004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" name="그룹 38"/>
                <p:cNvGrpSpPr/>
                <p:nvPr/>
              </p:nvGrpSpPr>
              <p:grpSpPr>
                <a:xfrm>
                  <a:off x="2843808" y="3755093"/>
                  <a:ext cx="1080120" cy="365549"/>
                  <a:chOff x="2843808" y="2996952"/>
                  <a:chExt cx="1080120" cy="365549"/>
                </a:xfrm>
              </p:grpSpPr>
              <p:sp>
                <p:nvSpPr>
                  <p:cNvPr id="44" name="타원 43"/>
                  <p:cNvSpPr/>
                  <p:nvPr/>
                </p:nvSpPr>
                <p:spPr>
                  <a:xfrm>
                    <a:off x="2843808" y="2996952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3203848" y="2996952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3563888" y="3002461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" name="그룹 39"/>
                <p:cNvGrpSpPr/>
                <p:nvPr/>
              </p:nvGrpSpPr>
              <p:grpSpPr>
                <a:xfrm>
                  <a:off x="2843808" y="4141213"/>
                  <a:ext cx="1080120" cy="366216"/>
                  <a:chOff x="2861372" y="3368900"/>
                  <a:chExt cx="1080120" cy="366216"/>
                </a:xfrm>
              </p:grpSpPr>
              <p:sp>
                <p:nvSpPr>
                  <p:cNvPr id="41" name="타원 40"/>
                  <p:cNvSpPr/>
                  <p:nvPr/>
                </p:nvSpPr>
                <p:spPr>
                  <a:xfrm>
                    <a:off x="2861372" y="3374409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3221412" y="3368900"/>
                    <a:ext cx="360040" cy="36004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타원 42"/>
                  <p:cNvSpPr/>
                  <p:nvPr/>
                </p:nvSpPr>
                <p:spPr>
                  <a:xfrm>
                    <a:off x="3581452" y="3375076"/>
                    <a:ext cx="360040" cy="36004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9" name="타원 28"/>
              <p:cNvSpPr/>
              <p:nvPr/>
            </p:nvSpPr>
            <p:spPr>
              <a:xfrm>
                <a:off x="3278290" y="3181042"/>
                <a:ext cx="2232248" cy="223224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526966" y="2432840"/>
                <a:ext cx="3734895" cy="373489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타원 17"/>
            <p:cNvSpPr/>
            <p:nvPr/>
          </p:nvSpPr>
          <p:spPr>
            <a:xfrm>
              <a:off x="5597112" y="4007074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3364864" y="4007073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4480989" y="2150660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480989" y="5885555"/>
              <a:ext cx="182025" cy="1820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411760" y="4296770"/>
            <a:ext cx="396262" cy="1123076"/>
            <a:chOff x="2249633" y="3861048"/>
            <a:chExt cx="396262" cy="1123076"/>
          </a:xfrm>
        </p:grpSpPr>
        <p:sp>
          <p:nvSpPr>
            <p:cNvPr id="54" name="직사각형 53"/>
            <p:cNvSpPr/>
            <p:nvPr/>
          </p:nvSpPr>
          <p:spPr>
            <a:xfrm>
              <a:off x="2339752" y="3861048"/>
              <a:ext cx="216024" cy="5615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339752" y="4422586"/>
              <a:ext cx="216024" cy="5615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49633" y="4192551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372200" y="4275300"/>
            <a:ext cx="396262" cy="1123076"/>
            <a:chOff x="2249633" y="3861048"/>
            <a:chExt cx="396262" cy="1123076"/>
          </a:xfrm>
        </p:grpSpPr>
        <p:sp>
          <p:nvSpPr>
            <p:cNvPr id="72" name="직사각형 71"/>
            <p:cNvSpPr/>
            <p:nvPr/>
          </p:nvSpPr>
          <p:spPr>
            <a:xfrm>
              <a:off x="2339752" y="3861048"/>
              <a:ext cx="216024" cy="5615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339752" y="4422586"/>
              <a:ext cx="216024" cy="5615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49633" y="4192551"/>
              <a:ext cx="3962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e</a:t>
              </a:r>
              <a:r>
                <a:rPr lang="en-US" altLang="ko-KR" sz="2000" b="1" baseline="30000" dirty="0" smtClean="0"/>
                <a:t>-</a:t>
              </a:r>
              <a:endParaRPr lang="ko-KR" altLang="en-US" sz="16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11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628800"/>
            <a:ext cx="8128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물체의 자기 형성에 영향을 주는 요인</a:t>
            </a:r>
            <a:endParaRPr lang="ko-KR" altLang="en-US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원</a:t>
            </a:r>
            <a:r>
              <a:rPr lang="ko-KR" altLang="en-US" dirty="0"/>
              <a:t>자</a:t>
            </a:r>
            <a:r>
              <a:rPr lang="en-US" altLang="ko-KR" dirty="0" smtClean="0"/>
              <a:t>(atom)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8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</a:t>
            </a:r>
            <a:r>
              <a:rPr lang="en-US" altLang="ko-KR" sz="2400" dirty="0" smtClean="0"/>
              <a:t>(Magnetism)</a:t>
            </a:r>
            <a:endParaRPr lang="ko-KR" alt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763959" y="2492896"/>
            <a:ext cx="76964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/>
              <a:t>절반만 찬 전자선의 </a:t>
            </a:r>
            <a:r>
              <a:rPr lang="ko-KR" altLang="en-US" sz="1400" b="1" dirty="0" smtClean="0"/>
              <a:t>전자</a:t>
            </a:r>
            <a:r>
              <a:rPr lang="ko-KR" altLang="en-US" sz="1400" dirty="0" smtClean="0"/>
              <a:t>의 자성은 같은 방향을 가리킴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원자가 자성을 형성하게 함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pic>
        <p:nvPicPr>
          <p:cNvPr id="1026" name="Picture 2" descr="element table ful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b="35295"/>
          <a:stretch/>
        </p:blipFill>
        <p:spPr bwMode="auto">
          <a:xfrm>
            <a:off x="860977" y="3284984"/>
            <a:ext cx="742204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60977" y="3356992"/>
            <a:ext cx="686687" cy="223224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355976" y="4293096"/>
            <a:ext cx="686687" cy="1296144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588225" y="3645024"/>
            <a:ext cx="504056" cy="1919845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992380" y="3356992"/>
            <a:ext cx="252028" cy="223224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/>
          <p:cNvSpPr/>
          <p:nvPr/>
        </p:nvSpPr>
        <p:spPr>
          <a:xfrm rot="5400000">
            <a:off x="2756942" y="3448050"/>
            <a:ext cx="283840" cy="2050132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왼쪽 대괄호 60"/>
          <p:cNvSpPr/>
          <p:nvPr/>
        </p:nvSpPr>
        <p:spPr>
          <a:xfrm rot="16200000">
            <a:off x="2756942" y="4994126"/>
            <a:ext cx="283840" cy="2050132"/>
          </a:xfrm>
          <a:prstGeom prst="leftBracke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왼쪽 대괄호 61"/>
          <p:cNvSpPr/>
          <p:nvPr/>
        </p:nvSpPr>
        <p:spPr>
          <a:xfrm rot="5400000">
            <a:off x="5687386" y="3381273"/>
            <a:ext cx="283840" cy="1257529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 대괄호 62"/>
          <p:cNvSpPr/>
          <p:nvPr/>
        </p:nvSpPr>
        <p:spPr>
          <a:xfrm rot="16200000">
            <a:off x="5687387" y="5186333"/>
            <a:ext cx="283840" cy="1257530"/>
          </a:xfrm>
          <a:prstGeom prst="leftBracke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4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 animBg="1"/>
      <p:bldP spid="57" grpId="0" animBg="1"/>
      <p:bldP spid="58" grpId="0" animBg="1"/>
      <p:bldP spid="59" grpId="0" animBg="1"/>
      <p:bldP spid="7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2232248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속력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시속 </a:t>
            </a:r>
            <a:r>
              <a:rPr lang="en-US" altLang="ko-KR" sz="1600" dirty="0" smtClean="0"/>
              <a:t>100Km</a:t>
            </a:r>
            <a:r>
              <a:rPr lang="ko-KR" altLang="en-US" sz="1600" dirty="0" smtClean="0"/>
              <a:t>로 달리고 있다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크기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ko-KR" altLang="en-US" sz="1600" dirty="0" smtClean="0"/>
              <a:t>속도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시속 </a:t>
            </a:r>
            <a:r>
              <a:rPr lang="en-US" altLang="ko-KR" sz="1600" dirty="0" smtClean="0"/>
              <a:t>100Km</a:t>
            </a:r>
            <a:r>
              <a:rPr lang="ko-KR" altLang="en-US" sz="1600" dirty="0" smtClean="0"/>
              <a:t>로 동쪽으로 달리고 있다 </a:t>
            </a:r>
            <a:r>
              <a:rPr lang="en-US" altLang="ko-KR" sz="1600" dirty="0"/>
              <a:t>-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크기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방향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</a:t>
            </a:r>
            <a:r>
              <a:rPr lang="ko-KR" altLang="en-US" sz="1600" dirty="0" smtClean="0"/>
              <a:t>크기 </a:t>
            </a:r>
            <a:r>
              <a:rPr lang="en-US" altLang="ko-KR" sz="1600" dirty="0" smtClean="0">
                <a:sym typeface="Wingdings" pitchFamily="2" charset="2"/>
              </a:rPr>
              <a:t> </a:t>
            </a:r>
            <a:r>
              <a:rPr lang="ko-KR" altLang="en-US" sz="1600" dirty="0" smtClean="0">
                <a:sym typeface="Wingdings" pitchFamily="2" charset="2"/>
              </a:rPr>
              <a:t>스칼라</a:t>
            </a:r>
            <a:r>
              <a:rPr lang="en-US" altLang="ko-KR" sz="1600" dirty="0" smtClean="0">
                <a:sym typeface="Wingdings" pitchFamily="2" charset="2"/>
              </a:rPr>
              <a:t/>
            </a:r>
            <a:br>
              <a:rPr lang="en-US" altLang="ko-KR" sz="1600" dirty="0" smtClean="0">
                <a:sym typeface="Wingdings" pitchFamily="2" charset="2"/>
              </a:rPr>
            </a:br>
            <a:r>
              <a:rPr lang="en-US" altLang="ko-KR" sz="1600" dirty="0" smtClean="0">
                <a:sym typeface="Wingdings" pitchFamily="2" charset="2"/>
              </a:rPr>
              <a:t/>
            </a:r>
            <a:br>
              <a:rPr lang="en-US" altLang="ko-KR" sz="1600" dirty="0" smtClean="0">
                <a:sym typeface="Wingdings" pitchFamily="2" charset="2"/>
              </a:rPr>
            </a:br>
            <a:r>
              <a:rPr lang="en-US" altLang="ko-KR" sz="1600" dirty="0" smtClean="0">
                <a:sym typeface="Wingdings" pitchFamily="2" charset="2"/>
              </a:rPr>
              <a:t>    </a:t>
            </a:r>
            <a:r>
              <a:rPr lang="ko-KR" altLang="en-US" sz="1600" dirty="0" smtClean="0">
                <a:sym typeface="Wingdings" pitchFamily="2" charset="2"/>
              </a:rPr>
              <a:t>크기 </a:t>
            </a:r>
            <a:r>
              <a:rPr lang="en-US" altLang="ko-KR" sz="1600" dirty="0" smtClean="0">
                <a:sym typeface="Wingdings" pitchFamily="2" charset="2"/>
              </a:rPr>
              <a:t>+ </a:t>
            </a:r>
            <a:r>
              <a:rPr lang="ko-KR" altLang="en-US" sz="1600" dirty="0" smtClean="0">
                <a:sym typeface="Wingdings" pitchFamily="2" charset="2"/>
              </a:rPr>
              <a:t>방향 </a:t>
            </a:r>
            <a:r>
              <a:rPr lang="en-US" altLang="ko-KR" sz="1600" dirty="0" smtClean="0">
                <a:sym typeface="Wingdings" pitchFamily="2" charset="2"/>
              </a:rPr>
              <a:t> </a:t>
            </a:r>
            <a:r>
              <a:rPr lang="ko-KR" altLang="en-US" sz="1600" dirty="0" smtClean="0">
                <a:solidFill>
                  <a:srgbClr val="FF0000"/>
                </a:solidFill>
                <a:sym typeface="Wingdings" pitchFamily="2" charset="2"/>
              </a:rPr>
              <a:t>벡터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벡터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339752" y="4365104"/>
            <a:ext cx="1517883" cy="155446"/>
            <a:chOff x="1685965" y="4719429"/>
            <a:chExt cx="1517883" cy="155446"/>
          </a:xfrm>
        </p:grpSpPr>
        <p:cxnSp>
          <p:nvCxnSpPr>
            <p:cNvPr id="8" name="직선 화살표 연결선 7"/>
            <p:cNvCxnSpPr/>
            <p:nvPr/>
          </p:nvCxnSpPr>
          <p:spPr>
            <a:xfrm>
              <a:off x="1763688" y="4797152"/>
              <a:ext cx="14401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1685965" y="4719429"/>
              <a:ext cx="155446" cy="1554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83968" y="4221088"/>
            <a:ext cx="187220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길이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크기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방향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280546" y="458112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53829" y="458112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067492" y="5301208"/>
            <a:ext cx="855411" cy="468224"/>
            <a:chOff x="2067492" y="5301208"/>
            <a:chExt cx="855411" cy="468224"/>
          </a:xfrm>
        </p:grpSpPr>
        <p:sp>
          <p:nvSpPr>
            <p:cNvPr id="16" name="TextBox 15"/>
            <p:cNvSpPr txBox="1"/>
            <p:nvPr/>
          </p:nvSpPr>
          <p:spPr>
            <a:xfrm>
              <a:off x="2067492" y="5307767"/>
              <a:ext cx="855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AB</a:t>
              </a:r>
              <a:endParaRPr lang="ko-KR" altLang="en-US" sz="2400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2280546" y="5301208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067492" y="5769432"/>
            <a:ext cx="855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방</a:t>
            </a:r>
            <a:r>
              <a:rPr lang="ko-KR" altLang="en-US" sz="2000" dirty="0"/>
              <a:t>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03881" y="5780321"/>
            <a:ext cx="855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크기</a:t>
            </a:r>
            <a:endParaRPr lang="en-US" altLang="ko-KR" sz="2000" dirty="0" smtClean="0"/>
          </a:p>
          <a:p>
            <a:pPr algn="ctr"/>
            <a:r>
              <a:rPr lang="ko-KR" altLang="en-US" sz="1200" dirty="0" smtClean="0"/>
              <a:t>절대</a:t>
            </a:r>
            <a:r>
              <a:rPr lang="ko-KR" altLang="en-US" sz="1200" dirty="0"/>
              <a:t>값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308224" y="5259762"/>
            <a:ext cx="855411" cy="468225"/>
            <a:chOff x="3308224" y="5259762"/>
            <a:chExt cx="855411" cy="468225"/>
          </a:xfrm>
        </p:grpSpPr>
        <p:grpSp>
          <p:nvGrpSpPr>
            <p:cNvPr id="22" name="그룹 21"/>
            <p:cNvGrpSpPr/>
            <p:nvPr/>
          </p:nvGrpSpPr>
          <p:grpSpPr>
            <a:xfrm>
              <a:off x="3308224" y="5259763"/>
              <a:ext cx="855411" cy="468224"/>
              <a:chOff x="2067492" y="5301208"/>
              <a:chExt cx="855411" cy="46822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67492" y="5307767"/>
                <a:ext cx="8554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AB</a:t>
                </a:r>
                <a:endParaRPr lang="ko-KR" altLang="en-US" sz="2400" dirty="0"/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2280546" y="5301208"/>
                <a:ext cx="4206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/>
            <p:cNvCxnSpPr/>
            <p:nvPr/>
          </p:nvCxnSpPr>
          <p:spPr>
            <a:xfrm>
              <a:off x="4067944" y="5259763"/>
              <a:ext cx="0" cy="4014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3419872" y="5259762"/>
              <a:ext cx="0" cy="4014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8137629" y="445314"/>
            <a:ext cx="646331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문송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4309" y="3933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시점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08420" y="39321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10742" y="5229671"/>
            <a:ext cx="26375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=  1  </a:t>
            </a:r>
            <a:r>
              <a:rPr lang="en-US" altLang="ko-KR" sz="2000" dirty="0" smtClean="0">
                <a:sym typeface="Wingdings" pitchFamily="2" charset="2"/>
              </a:rPr>
              <a:t> </a:t>
            </a:r>
            <a:r>
              <a:rPr lang="ko-KR" altLang="en-US" sz="2000" dirty="0" smtClean="0">
                <a:sym typeface="Wingdings" pitchFamily="2" charset="2"/>
              </a:rPr>
              <a:t>단위 벡터</a:t>
            </a:r>
            <a:r>
              <a:rPr lang="en-US" altLang="ko-KR" sz="2000" dirty="0" smtClean="0">
                <a:sym typeface="Wingdings" pitchFamily="2" charset="2"/>
              </a:rPr>
              <a:t/>
            </a:r>
            <a:br>
              <a:rPr lang="en-US" altLang="ko-KR" sz="2000" dirty="0" smtClean="0">
                <a:sym typeface="Wingdings" pitchFamily="2" charset="2"/>
              </a:rPr>
            </a:br>
            <a:endParaRPr lang="en-US" altLang="ko-KR" sz="2000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sym typeface="Wingdings" pitchFamily="2" charset="2"/>
              </a:rPr>
              <a:t>크기가 </a:t>
            </a:r>
            <a:r>
              <a:rPr lang="en-US" altLang="ko-KR" sz="1400" dirty="0" smtClean="0">
                <a:sym typeface="Wingdings" pitchFamily="2" charset="2"/>
              </a:rPr>
              <a:t>1</a:t>
            </a:r>
            <a:r>
              <a:rPr lang="ko-KR" altLang="en-US" sz="1400" dirty="0" smtClean="0">
                <a:sym typeface="Wingdings" pitchFamily="2" charset="2"/>
              </a:rPr>
              <a:t>인 벡터</a:t>
            </a:r>
            <a:endParaRPr lang="en-US" altLang="ko-KR" sz="1400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sym typeface="Wingdings" pitchFamily="2" charset="2"/>
              </a:rPr>
              <a:t>방향을 나타내는데 사용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36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628800"/>
            <a:ext cx="8128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물체의 자기 형성에 영향을 주는 요인</a:t>
            </a:r>
            <a:endParaRPr lang="ko-KR" altLang="en-US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결정체</a:t>
            </a:r>
            <a:r>
              <a:rPr lang="en-US" altLang="ko-KR" dirty="0" smtClean="0"/>
              <a:t>(crystal)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8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</a:t>
            </a:r>
            <a:r>
              <a:rPr lang="en-US" altLang="ko-KR" sz="2400" dirty="0" smtClean="0"/>
              <a:t>(Magnetism)</a:t>
            </a:r>
            <a:endParaRPr lang="ko-KR" alt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763959" y="2492896"/>
            <a:ext cx="7696473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원자가 자성을 띈다고 해서 물체가 자성을 띄는 것은 아님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4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원자가 모여 물체를 형성하는 경우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가지로 구성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같은 극의 방향으로 형성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서로 다른 극의 방향으로 형성</a:t>
            </a:r>
            <a:endParaRPr lang="en-US" altLang="ko-KR" sz="16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899592" y="4365104"/>
            <a:ext cx="2664296" cy="1584176"/>
            <a:chOff x="827584" y="4653136"/>
            <a:chExt cx="2664296" cy="1584176"/>
          </a:xfrm>
        </p:grpSpPr>
        <p:grpSp>
          <p:nvGrpSpPr>
            <p:cNvPr id="36" name="그룹 35"/>
            <p:cNvGrpSpPr/>
            <p:nvPr/>
          </p:nvGrpSpPr>
          <p:grpSpPr>
            <a:xfrm>
              <a:off x="1187624" y="4867627"/>
              <a:ext cx="396262" cy="1123076"/>
              <a:chOff x="2249633" y="3861048"/>
              <a:chExt cx="396262" cy="112307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2339752" y="3861048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339752" y="4422586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249633" y="4192551"/>
                <a:ext cx="39626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/>
                  <a:t>e</a:t>
                </a:r>
                <a:r>
                  <a:rPr lang="en-US" altLang="ko-KR" sz="2000" b="1" baseline="30000" dirty="0" smtClean="0"/>
                  <a:t>-</a:t>
                </a:r>
                <a:endParaRPr lang="ko-KR" altLang="en-US" sz="1600" b="1" baseline="30000" dirty="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1691680" y="4871811"/>
              <a:ext cx="396262" cy="1123076"/>
              <a:chOff x="2249633" y="3861048"/>
              <a:chExt cx="396262" cy="1123076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2339752" y="3861048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2339752" y="4422586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249633" y="4192551"/>
                <a:ext cx="39626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/>
                  <a:t>e</a:t>
                </a:r>
                <a:r>
                  <a:rPr lang="en-US" altLang="ko-KR" sz="2000" b="1" baseline="30000" dirty="0" smtClean="0"/>
                  <a:t>-</a:t>
                </a:r>
                <a:endParaRPr lang="ko-KR" altLang="en-US" sz="1600" b="1" baseline="30000" dirty="0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2159278" y="4886341"/>
              <a:ext cx="396262" cy="1123076"/>
              <a:chOff x="2249633" y="3861048"/>
              <a:chExt cx="396262" cy="1123076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2339752" y="3861048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339752" y="4422586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249633" y="4192551"/>
                <a:ext cx="39626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/>
                  <a:t>e</a:t>
                </a:r>
                <a:r>
                  <a:rPr lang="en-US" altLang="ko-KR" sz="2000" b="1" baseline="30000" dirty="0" smtClean="0"/>
                  <a:t>-</a:t>
                </a:r>
                <a:endParaRPr lang="ko-KR" altLang="en-US" sz="1600" b="1" baseline="300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663334" y="4890525"/>
              <a:ext cx="396262" cy="1123076"/>
              <a:chOff x="2249633" y="3861048"/>
              <a:chExt cx="396262" cy="1123076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2339752" y="3861048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339752" y="4422586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249633" y="4192551"/>
                <a:ext cx="39626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/>
                  <a:t>e</a:t>
                </a:r>
                <a:r>
                  <a:rPr lang="en-US" altLang="ko-KR" sz="2000" b="1" baseline="30000" dirty="0" smtClean="0"/>
                  <a:t>-</a:t>
                </a:r>
                <a:endParaRPr lang="ko-KR" altLang="en-US" sz="1600" b="1" baseline="30000" dirty="0"/>
              </a:p>
            </p:txBody>
          </p:sp>
        </p:grpSp>
        <p:sp>
          <p:nvSpPr>
            <p:cNvPr id="6" name="육각형 5"/>
            <p:cNvSpPr/>
            <p:nvPr/>
          </p:nvSpPr>
          <p:spPr>
            <a:xfrm>
              <a:off x="827584" y="4653136"/>
              <a:ext cx="2664296" cy="1584176"/>
            </a:xfrm>
            <a:prstGeom prst="hexagon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292080" y="4437112"/>
            <a:ext cx="2664296" cy="1584176"/>
            <a:chOff x="5292080" y="4667057"/>
            <a:chExt cx="2664296" cy="1584176"/>
          </a:xfrm>
        </p:grpSpPr>
        <p:grpSp>
          <p:nvGrpSpPr>
            <p:cNvPr id="16" name="그룹 15"/>
            <p:cNvGrpSpPr/>
            <p:nvPr/>
          </p:nvGrpSpPr>
          <p:grpSpPr>
            <a:xfrm>
              <a:off x="5615898" y="4897607"/>
              <a:ext cx="396262" cy="1123076"/>
              <a:chOff x="2249633" y="3861048"/>
              <a:chExt cx="396262" cy="1123076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339752" y="3861048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339752" y="4422586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249633" y="4192551"/>
                <a:ext cx="39626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/>
                  <a:t>e</a:t>
                </a:r>
                <a:r>
                  <a:rPr lang="en-US" altLang="ko-KR" sz="2000" b="1" baseline="30000" dirty="0" smtClean="0"/>
                  <a:t>-</a:t>
                </a:r>
                <a:endParaRPr lang="ko-KR" altLang="en-US" sz="1600" b="1" baseline="30000" dirty="0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110415" y="4897607"/>
              <a:ext cx="396262" cy="1123076"/>
              <a:chOff x="2199928" y="3595644"/>
              <a:chExt cx="396262" cy="1123076"/>
            </a:xfrm>
          </p:grpSpPr>
          <p:grpSp>
            <p:nvGrpSpPr>
              <p:cNvPr id="22" name="그룹 21"/>
              <p:cNvGrpSpPr/>
              <p:nvPr/>
            </p:nvGrpSpPr>
            <p:grpSpPr>
              <a:xfrm flipV="1">
                <a:off x="2290951" y="3595644"/>
                <a:ext cx="216024" cy="1123076"/>
                <a:chOff x="2290951" y="3595644"/>
                <a:chExt cx="216024" cy="1123076"/>
              </a:xfrm>
            </p:grpSpPr>
            <p:sp>
              <p:nvSpPr>
                <p:cNvPr id="24" name="직사각형 23"/>
                <p:cNvSpPr/>
                <p:nvPr/>
              </p:nvSpPr>
              <p:spPr>
                <a:xfrm>
                  <a:off x="2290951" y="3595644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2290951" y="4157182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199928" y="3927147"/>
                <a:ext cx="39626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/>
                  <a:t>e</a:t>
                </a:r>
                <a:r>
                  <a:rPr lang="en-US" altLang="ko-KR" sz="2000" b="1" baseline="30000" dirty="0" smtClean="0"/>
                  <a:t>-</a:t>
                </a:r>
                <a:endParaRPr lang="ko-KR" altLang="en-US" sz="1600" b="1" baseline="30000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659077" y="4897607"/>
              <a:ext cx="396262" cy="1123076"/>
              <a:chOff x="2249633" y="3861048"/>
              <a:chExt cx="396262" cy="1123076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339752" y="3861048"/>
                <a:ext cx="216024" cy="561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339752" y="4422586"/>
                <a:ext cx="216024" cy="5615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249633" y="4192551"/>
                <a:ext cx="39626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/>
                  <a:t>e</a:t>
                </a:r>
                <a:r>
                  <a:rPr lang="en-US" altLang="ko-KR" sz="2000" b="1" baseline="30000" dirty="0" smtClean="0"/>
                  <a:t>-</a:t>
                </a:r>
                <a:endParaRPr lang="ko-KR" altLang="en-US" sz="1600" b="1" baseline="30000" dirty="0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7164288" y="4897607"/>
              <a:ext cx="396262" cy="1123076"/>
              <a:chOff x="2199928" y="3595644"/>
              <a:chExt cx="396262" cy="1123076"/>
            </a:xfrm>
          </p:grpSpPr>
          <p:grpSp>
            <p:nvGrpSpPr>
              <p:cNvPr id="31" name="그룹 30"/>
              <p:cNvGrpSpPr/>
              <p:nvPr/>
            </p:nvGrpSpPr>
            <p:grpSpPr>
              <a:xfrm flipV="1">
                <a:off x="2290951" y="3595644"/>
                <a:ext cx="216024" cy="1123076"/>
                <a:chOff x="2290951" y="3595644"/>
                <a:chExt cx="216024" cy="1123076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2290951" y="3595644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2290951" y="4157182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2199928" y="3927147"/>
                <a:ext cx="39626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/>
                  <a:t>e</a:t>
                </a:r>
                <a:r>
                  <a:rPr lang="en-US" altLang="ko-KR" sz="2000" b="1" baseline="30000" dirty="0" smtClean="0"/>
                  <a:t>-</a:t>
                </a:r>
                <a:endParaRPr lang="ko-KR" altLang="en-US" sz="1600" b="1" baseline="30000" dirty="0"/>
              </a:p>
            </p:txBody>
          </p:sp>
        </p:grpSp>
        <p:sp>
          <p:nvSpPr>
            <p:cNvPr id="52" name="육각형 51"/>
            <p:cNvSpPr/>
            <p:nvPr/>
          </p:nvSpPr>
          <p:spPr>
            <a:xfrm>
              <a:off x="5292080" y="4667057"/>
              <a:ext cx="2664296" cy="1584176"/>
            </a:xfrm>
            <a:prstGeom prst="hexagon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75663" y="6074128"/>
            <a:ext cx="1648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강자성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(Ferromagnetic)</a:t>
            </a:r>
            <a:endParaRPr lang="ko-KR" alt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5570334" y="6104219"/>
            <a:ext cx="215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/>
              <a:t>센</a:t>
            </a:r>
            <a:r>
              <a:rPr lang="ko-KR" altLang="en-US" sz="1600" dirty="0" err="1" smtClean="0"/>
              <a:t>자성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(anti-Ferromagnetic)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532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0" grpId="0"/>
      <p:bldP spid="5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628800"/>
            <a:ext cx="8128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물체의 자기 형성에 영향을 주는 요인</a:t>
            </a:r>
            <a:endParaRPr lang="ko-KR" altLang="en-US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도메인</a:t>
            </a:r>
            <a:r>
              <a:rPr lang="en-US" altLang="ko-KR" dirty="0" smtClean="0"/>
              <a:t>(domain)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8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</a:t>
            </a:r>
            <a:r>
              <a:rPr lang="en-US" altLang="ko-KR" sz="2400" dirty="0" smtClean="0"/>
              <a:t>(Magnetism)</a:t>
            </a:r>
            <a:endParaRPr lang="ko-KR" alt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763959" y="2492896"/>
            <a:ext cx="7696473" cy="128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물체가 강자성이어도 영역이 나뉘게 됨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철 같은 강한 강자성 물체도 영역의 자성의 방향이 다르면 물체의 자성이 약함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외부의 힘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자기장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압력 등등</a:t>
            </a:r>
            <a:r>
              <a:rPr lang="en-US" altLang="ko-KR" sz="1200" dirty="0" smtClean="0"/>
              <a:t>)</a:t>
            </a:r>
            <a:r>
              <a:rPr lang="ko-KR" altLang="en-US" sz="1600" dirty="0" smtClean="0"/>
              <a:t>으로 도메인의 자성 방향을 통일되게 유도 가능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4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839335" y="3723788"/>
            <a:ext cx="3977768" cy="2782528"/>
            <a:chOff x="1766809" y="3393301"/>
            <a:chExt cx="4351452" cy="3043927"/>
          </a:xfrm>
        </p:grpSpPr>
        <p:grpSp>
          <p:nvGrpSpPr>
            <p:cNvPr id="8" name="그룹 7"/>
            <p:cNvGrpSpPr/>
            <p:nvPr/>
          </p:nvGrpSpPr>
          <p:grpSpPr>
            <a:xfrm>
              <a:off x="2930472" y="4027740"/>
              <a:ext cx="2033881" cy="1209335"/>
              <a:chOff x="827584" y="4653136"/>
              <a:chExt cx="2664296" cy="1584176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1187624" y="4867627"/>
                <a:ext cx="352983" cy="1123076"/>
                <a:chOff x="2249633" y="3861048"/>
                <a:chExt cx="352983" cy="1123076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249633" y="4192552"/>
                  <a:ext cx="35298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1691680" y="4871811"/>
                <a:ext cx="352983" cy="1123076"/>
                <a:chOff x="2249633" y="3861048"/>
                <a:chExt cx="352983" cy="1123076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249633" y="4192552"/>
                  <a:ext cx="35298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44" name="그룹 43"/>
              <p:cNvGrpSpPr/>
              <p:nvPr/>
            </p:nvGrpSpPr>
            <p:grpSpPr>
              <a:xfrm>
                <a:off x="2159278" y="4886341"/>
                <a:ext cx="352983" cy="1123076"/>
                <a:chOff x="2249633" y="3861048"/>
                <a:chExt cx="352983" cy="1123076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249633" y="4192552"/>
                  <a:ext cx="35298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2663334" y="4890525"/>
                <a:ext cx="352983" cy="1123076"/>
                <a:chOff x="2249633" y="3861048"/>
                <a:chExt cx="352983" cy="1123076"/>
              </a:xfrm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249633" y="4192552"/>
                  <a:ext cx="35298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sp>
            <p:nvSpPr>
              <p:cNvPr id="6" name="육각형 5"/>
              <p:cNvSpPr/>
              <p:nvPr/>
            </p:nvSpPr>
            <p:spPr>
              <a:xfrm>
                <a:off x="827584" y="4653136"/>
                <a:ext cx="2664296" cy="1584176"/>
              </a:xfrm>
              <a:prstGeom prst="hexagon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 rot="6937940">
              <a:off x="4496653" y="4238668"/>
              <a:ext cx="2033881" cy="1209335"/>
              <a:chOff x="827584" y="4653136"/>
              <a:chExt cx="2664296" cy="1584176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1187625" y="4867627"/>
                <a:ext cx="352982" cy="1123076"/>
                <a:chOff x="2249634" y="3861048"/>
                <a:chExt cx="352982" cy="1123076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2249634" y="4192551"/>
                  <a:ext cx="352982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1691680" y="4871811"/>
                <a:ext cx="352982" cy="1123076"/>
                <a:chOff x="2249633" y="3861048"/>
                <a:chExt cx="352982" cy="1123076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2249633" y="4192551"/>
                  <a:ext cx="352982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>
                <a:off x="2159280" y="4886341"/>
                <a:ext cx="352982" cy="1123076"/>
                <a:chOff x="2249635" y="3861048"/>
                <a:chExt cx="352982" cy="1123076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2249635" y="4192552"/>
                  <a:ext cx="352982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2663336" y="4890525"/>
                <a:ext cx="352982" cy="1123076"/>
                <a:chOff x="2249635" y="3861048"/>
                <a:chExt cx="352982" cy="1123076"/>
              </a:xfrm>
            </p:grpSpPr>
            <p:sp>
              <p:nvSpPr>
                <p:cNvPr id="60" name="직사각형 59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2249635" y="4192552"/>
                  <a:ext cx="352982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sp>
            <p:nvSpPr>
              <p:cNvPr id="59" name="육각형 58"/>
              <p:cNvSpPr/>
              <p:nvPr/>
            </p:nvSpPr>
            <p:spPr>
              <a:xfrm>
                <a:off x="827584" y="4653136"/>
                <a:ext cx="2664296" cy="1584176"/>
              </a:xfrm>
              <a:prstGeom prst="hexagon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 rot="17737986">
              <a:off x="1354536" y="3805574"/>
              <a:ext cx="2033881" cy="1209335"/>
              <a:chOff x="827584" y="4653136"/>
              <a:chExt cx="2664296" cy="1584176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1187624" y="4867627"/>
                <a:ext cx="352982" cy="1123076"/>
                <a:chOff x="2249633" y="3861048"/>
                <a:chExt cx="352982" cy="1123076"/>
              </a:xfrm>
            </p:grpSpPr>
            <p:sp>
              <p:nvSpPr>
                <p:cNvPr id="87" name="직사각형 86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2249633" y="4192552"/>
                  <a:ext cx="352982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>
                <a:off x="1691680" y="4871811"/>
                <a:ext cx="352982" cy="1123076"/>
                <a:chOff x="2249633" y="3861048"/>
                <a:chExt cx="352982" cy="1123076"/>
              </a:xfrm>
            </p:grpSpPr>
            <p:sp>
              <p:nvSpPr>
                <p:cNvPr id="84" name="직사각형 83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2249633" y="4192551"/>
                  <a:ext cx="352982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75" name="그룹 74"/>
              <p:cNvGrpSpPr/>
              <p:nvPr/>
            </p:nvGrpSpPr>
            <p:grpSpPr>
              <a:xfrm>
                <a:off x="2159278" y="4886341"/>
                <a:ext cx="352982" cy="1123076"/>
                <a:chOff x="2249633" y="3861048"/>
                <a:chExt cx="352982" cy="1123076"/>
              </a:xfrm>
            </p:grpSpPr>
            <p:sp>
              <p:nvSpPr>
                <p:cNvPr id="81" name="직사각형 80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2249633" y="4192551"/>
                  <a:ext cx="352982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2663334" y="4890525"/>
                <a:ext cx="352982" cy="1123076"/>
                <a:chOff x="2249633" y="3861048"/>
                <a:chExt cx="352982" cy="1123076"/>
              </a:xfrm>
            </p:grpSpPr>
            <p:sp>
              <p:nvSpPr>
                <p:cNvPr id="78" name="직사각형 77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2249633" y="4192551"/>
                  <a:ext cx="352982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sp>
            <p:nvSpPr>
              <p:cNvPr id="77" name="육각형 76"/>
              <p:cNvSpPr/>
              <p:nvPr/>
            </p:nvSpPr>
            <p:spPr>
              <a:xfrm>
                <a:off x="827584" y="4653136"/>
                <a:ext cx="2664296" cy="1584176"/>
              </a:xfrm>
              <a:prstGeom prst="hexagon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 rot="10800000">
              <a:off x="2361359" y="5227893"/>
              <a:ext cx="2033881" cy="1209335"/>
              <a:chOff x="827584" y="4653136"/>
              <a:chExt cx="2664296" cy="1584176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1187623" y="4867627"/>
                <a:ext cx="352983" cy="1123076"/>
                <a:chOff x="2249632" y="3861048"/>
                <a:chExt cx="352983" cy="1123076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2249632" y="4192552"/>
                  <a:ext cx="35298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1691677" y="4871811"/>
                <a:ext cx="352983" cy="1123076"/>
                <a:chOff x="2249630" y="3861048"/>
                <a:chExt cx="352983" cy="1123076"/>
              </a:xfrm>
            </p:grpSpPr>
            <p:sp>
              <p:nvSpPr>
                <p:cNvPr id="102" name="직사각형 101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2249630" y="4192552"/>
                  <a:ext cx="35298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2159275" y="4886341"/>
                <a:ext cx="352983" cy="1123076"/>
                <a:chOff x="2249630" y="3861048"/>
                <a:chExt cx="352983" cy="1123076"/>
              </a:xfrm>
            </p:grpSpPr>
            <p:sp>
              <p:nvSpPr>
                <p:cNvPr id="99" name="직사각형 98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2249630" y="4192552"/>
                  <a:ext cx="35298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grpSp>
            <p:nvGrpSpPr>
              <p:cNvPr id="94" name="그룹 93"/>
              <p:cNvGrpSpPr/>
              <p:nvPr/>
            </p:nvGrpSpPr>
            <p:grpSpPr>
              <a:xfrm>
                <a:off x="2663333" y="4890525"/>
                <a:ext cx="352983" cy="1123076"/>
                <a:chOff x="2249632" y="3861048"/>
                <a:chExt cx="352983" cy="1123076"/>
              </a:xfrm>
            </p:grpSpPr>
            <p:sp>
              <p:nvSpPr>
                <p:cNvPr id="96" name="직사각형 95"/>
                <p:cNvSpPr/>
                <p:nvPr/>
              </p:nvSpPr>
              <p:spPr>
                <a:xfrm>
                  <a:off x="2339752" y="3861048"/>
                  <a:ext cx="216024" cy="56153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2339752" y="4422586"/>
                  <a:ext cx="216024" cy="5615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2249632" y="4192552"/>
                  <a:ext cx="352983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/>
                    <a:t>e</a:t>
                  </a:r>
                  <a:r>
                    <a:rPr lang="en-US" altLang="ko-KR" sz="1600" b="1" baseline="30000" dirty="0" smtClean="0"/>
                    <a:t>-</a:t>
                  </a:r>
                  <a:endParaRPr lang="ko-KR" altLang="en-US" sz="1200" b="1" baseline="30000" dirty="0"/>
                </a:p>
              </p:txBody>
            </p:sp>
          </p:grpSp>
          <p:sp>
            <p:nvSpPr>
              <p:cNvPr id="95" name="육각형 94"/>
              <p:cNvSpPr/>
              <p:nvPr/>
            </p:nvSpPr>
            <p:spPr>
              <a:xfrm>
                <a:off x="827584" y="4653136"/>
                <a:ext cx="2664296" cy="1584176"/>
              </a:xfrm>
              <a:prstGeom prst="hexagon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0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700808"/>
            <a:ext cx="812852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/>
              <a:t>자기 </a:t>
            </a:r>
            <a:r>
              <a:rPr lang="ko-KR" altLang="en-US" sz="1600" dirty="0" err="1"/>
              <a:t>쌍극자</a:t>
            </a:r>
            <a:r>
              <a:rPr lang="en-US" altLang="ko-KR" sz="1600" dirty="0"/>
              <a:t>(magnetic dipole)</a:t>
            </a:r>
            <a:br>
              <a:rPr lang="en-US" altLang="ko-KR" sz="1600" dirty="0"/>
            </a:br>
            <a:r>
              <a:rPr lang="ko-KR" altLang="en-US" sz="1600" dirty="0"/>
              <a:t>자석과 같이 한쪽에 </a:t>
            </a:r>
            <a:r>
              <a:rPr lang="en-US" altLang="ko-KR" sz="1600" dirty="0"/>
              <a:t>N</a:t>
            </a:r>
            <a:r>
              <a:rPr lang="ko-KR" altLang="en-US" sz="1600" dirty="0"/>
              <a:t>극을 다른 한쪽에 </a:t>
            </a:r>
            <a:r>
              <a:rPr lang="en-US" altLang="ko-KR" sz="1600" dirty="0"/>
              <a:t>S</a:t>
            </a:r>
            <a:r>
              <a:rPr lang="ko-KR" altLang="en-US" sz="1600" dirty="0"/>
              <a:t>극의 성질을 나타내는 물질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자기 </a:t>
            </a:r>
            <a:r>
              <a:rPr lang="ko-KR" altLang="en-US" sz="1600" dirty="0" err="1" smtClean="0"/>
              <a:t>쌍극자</a:t>
            </a:r>
            <a:r>
              <a:rPr lang="ko-KR" altLang="en-US" sz="1600" dirty="0" smtClean="0"/>
              <a:t> 모멘</a:t>
            </a:r>
            <a:r>
              <a:rPr lang="ko-KR" altLang="en-US" sz="1600" dirty="0"/>
              <a:t>트</a:t>
            </a:r>
            <a:r>
              <a:rPr lang="en-US" altLang="ko-KR" sz="1600" dirty="0" smtClean="0"/>
              <a:t>(magnetic dipole moment)</a:t>
            </a:r>
            <a:br>
              <a:rPr lang="en-US" altLang="ko-KR" sz="1600" dirty="0" smtClean="0"/>
            </a:br>
            <a:r>
              <a:rPr lang="ko-KR" altLang="en-US" sz="1400" dirty="0" smtClean="0"/>
              <a:t>자기장에 물체를 넣었을 때 물체가 겪는 회전의 힘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방향성을 가지는 벡터의 양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771800" y="4277405"/>
            <a:ext cx="3034860" cy="504056"/>
            <a:chOff x="2771800" y="3820765"/>
            <a:chExt cx="3034860" cy="504056"/>
          </a:xfrm>
        </p:grpSpPr>
        <p:sp>
          <p:nvSpPr>
            <p:cNvPr id="8" name="직사각형 7"/>
            <p:cNvSpPr/>
            <p:nvPr/>
          </p:nvSpPr>
          <p:spPr>
            <a:xfrm rot="5400000">
              <a:off x="4037202" y="2555363"/>
              <a:ext cx="504056" cy="30348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83710" y="3888127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N</a:t>
              </a:r>
              <a:endParaRPr lang="ko-KR" alt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0236" y="388812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S</a:t>
              </a:r>
              <a:endParaRPr lang="ko-KR" altLang="en-US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979712" y="4277405"/>
            <a:ext cx="494764" cy="494764"/>
            <a:chOff x="1259632" y="4344767"/>
            <a:chExt cx="864096" cy="864096"/>
          </a:xfrm>
        </p:grpSpPr>
        <p:sp>
          <p:nvSpPr>
            <p:cNvPr id="15" name="타원 14"/>
            <p:cNvSpPr/>
            <p:nvPr/>
          </p:nvSpPr>
          <p:spPr>
            <a:xfrm>
              <a:off x="1259632" y="4344767"/>
              <a:ext cx="864096" cy="8640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323995" y="4615953"/>
              <a:ext cx="735369" cy="321724"/>
              <a:chOff x="2087724" y="5484310"/>
              <a:chExt cx="980492" cy="428965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2087724" y="5484310"/>
                <a:ext cx="980492" cy="428965"/>
                <a:chOff x="2087724" y="5409220"/>
                <a:chExt cx="1152128" cy="504056"/>
              </a:xfrm>
            </p:grpSpPr>
            <p:sp>
              <p:nvSpPr>
                <p:cNvPr id="20" name="이등변 삼각형 19"/>
                <p:cNvSpPr/>
                <p:nvPr/>
              </p:nvSpPr>
              <p:spPr>
                <a:xfrm rot="16200000">
                  <a:off x="2123728" y="5373216"/>
                  <a:ext cx="504056" cy="576064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/>
                <p:cNvSpPr/>
                <p:nvPr/>
              </p:nvSpPr>
              <p:spPr>
                <a:xfrm rot="5400000">
                  <a:off x="2699792" y="5373216"/>
                  <a:ext cx="504056" cy="576064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타원 23"/>
              <p:cNvSpPr/>
              <p:nvPr/>
            </p:nvSpPr>
            <p:spPr>
              <a:xfrm flipV="1">
                <a:off x="2495681" y="5630095"/>
                <a:ext cx="137396" cy="1373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6012160" y="4273410"/>
            <a:ext cx="494764" cy="494764"/>
            <a:chOff x="1259632" y="4344767"/>
            <a:chExt cx="864096" cy="864096"/>
          </a:xfrm>
        </p:grpSpPr>
        <p:sp>
          <p:nvSpPr>
            <p:cNvPr id="28" name="타원 27"/>
            <p:cNvSpPr/>
            <p:nvPr/>
          </p:nvSpPr>
          <p:spPr>
            <a:xfrm>
              <a:off x="1259632" y="4344767"/>
              <a:ext cx="864096" cy="8640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323995" y="4615953"/>
              <a:ext cx="735369" cy="321724"/>
              <a:chOff x="2087724" y="5484310"/>
              <a:chExt cx="980492" cy="428965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2087724" y="5484310"/>
                <a:ext cx="980492" cy="428965"/>
                <a:chOff x="2087724" y="5409220"/>
                <a:chExt cx="1152128" cy="504056"/>
              </a:xfrm>
            </p:grpSpPr>
            <p:sp>
              <p:nvSpPr>
                <p:cNvPr id="32" name="이등변 삼각형 31"/>
                <p:cNvSpPr/>
                <p:nvPr/>
              </p:nvSpPr>
              <p:spPr>
                <a:xfrm rot="16200000">
                  <a:off x="2123728" y="5373216"/>
                  <a:ext cx="504056" cy="576064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이등변 삼각형 32"/>
                <p:cNvSpPr/>
                <p:nvPr/>
              </p:nvSpPr>
              <p:spPr>
                <a:xfrm rot="5400000">
                  <a:off x="2699792" y="5373216"/>
                  <a:ext cx="504056" cy="576064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타원 30"/>
              <p:cNvSpPr/>
              <p:nvPr/>
            </p:nvSpPr>
            <p:spPr>
              <a:xfrm flipV="1">
                <a:off x="2495681" y="5630095"/>
                <a:ext cx="137396" cy="1373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931045" y="5373216"/>
            <a:ext cx="673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나침반을 이용해 자성을 가지고 있는지 확인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일자 자석 안의 자기 모멘트가 자성을 띄게 만드는 것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5727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700808"/>
            <a:ext cx="8128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400" dirty="0" smtClean="0"/>
              <a:t>자기 </a:t>
            </a:r>
            <a:r>
              <a:rPr lang="ko-KR" altLang="en-US" sz="1400" dirty="0" err="1" smtClean="0"/>
              <a:t>쌍극자</a:t>
            </a:r>
            <a:r>
              <a:rPr lang="ko-KR" altLang="en-US" sz="1400" dirty="0" smtClean="0"/>
              <a:t> 모멘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(magnetic dipole moment)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289230" y="3781197"/>
            <a:ext cx="1517430" cy="504056"/>
            <a:chOff x="4289230" y="4277405"/>
            <a:chExt cx="1517430" cy="504056"/>
          </a:xfrm>
        </p:grpSpPr>
        <p:sp>
          <p:nvSpPr>
            <p:cNvPr id="8" name="직사각형 7"/>
            <p:cNvSpPr/>
            <p:nvPr/>
          </p:nvSpPr>
          <p:spPr>
            <a:xfrm rot="5400000">
              <a:off x="4795917" y="3770718"/>
              <a:ext cx="504056" cy="15174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0236" y="434476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S</a:t>
              </a:r>
              <a:endParaRPr lang="ko-KR" altLang="en-US" b="1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1044" y="4869160"/>
            <a:ext cx="716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또 다른 </a:t>
            </a:r>
            <a:r>
              <a:rPr lang="ko-KR" altLang="en-US" sz="1600" dirty="0" err="1" smtClean="0"/>
              <a:t>쌍극이</a:t>
            </a:r>
            <a:r>
              <a:rPr lang="ko-KR" altLang="en-US" sz="1600" dirty="0" smtClean="0"/>
              <a:t> 형성되었음을 알 수 있음</a:t>
            </a:r>
            <a:endParaRPr lang="en-US" altLang="ko-KR" sz="16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계속해서 반으로 나누어도 계속해서 </a:t>
            </a:r>
            <a:r>
              <a:rPr lang="ko-KR" altLang="en-US" sz="1600" dirty="0" err="1" smtClean="0"/>
              <a:t>쌍극이</a:t>
            </a:r>
            <a:r>
              <a:rPr lang="ko-KR" altLang="en-US" sz="1600" dirty="0" smtClean="0"/>
              <a:t> 형성</a:t>
            </a:r>
            <a:endParaRPr lang="en-US" altLang="ko-KR" sz="16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자석 안의 어떠한 성질이 계속 자성을 갖도록 형성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자기 모멘트</a:t>
            </a:r>
            <a:endParaRPr lang="en-US" altLang="ko-KR" sz="1600" dirty="0" smtClean="0"/>
          </a:p>
        </p:txBody>
      </p:sp>
      <p:sp>
        <p:nvSpPr>
          <p:cNvPr id="36" name="직사각형 35"/>
          <p:cNvSpPr/>
          <p:nvPr/>
        </p:nvSpPr>
        <p:spPr>
          <a:xfrm rot="5400000">
            <a:off x="2623284" y="2207466"/>
            <a:ext cx="504056" cy="15069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177398" y="2776282"/>
            <a:ext cx="18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</a:t>
            </a:r>
            <a:endParaRPr lang="ko-KR" altLang="en-US" b="1" dirty="0"/>
          </a:p>
        </p:txBody>
      </p:sp>
      <p:grpSp>
        <p:nvGrpSpPr>
          <p:cNvPr id="39" name="그룹 38"/>
          <p:cNvGrpSpPr/>
          <p:nvPr/>
        </p:nvGrpSpPr>
        <p:grpSpPr>
          <a:xfrm>
            <a:off x="5971155" y="3837870"/>
            <a:ext cx="494764" cy="494764"/>
            <a:chOff x="1259632" y="4344767"/>
            <a:chExt cx="864096" cy="864096"/>
          </a:xfrm>
        </p:grpSpPr>
        <p:sp>
          <p:nvSpPr>
            <p:cNvPr id="40" name="타원 39"/>
            <p:cNvSpPr/>
            <p:nvPr/>
          </p:nvSpPr>
          <p:spPr>
            <a:xfrm>
              <a:off x="1259632" y="4344767"/>
              <a:ext cx="864096" cy="8640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323995" y="4615953"/>
              <a:ext cx="735369" cy="321724"/>
              <a:chOff x="2087724" y="5484310"/>
              <a:chExt cx="980492" cy="428965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2087724" y="5484310"/>
                <a:ext cx="980492" cy="428965"/>
                <a:chOff x="2087724" y="5409220"/>
                <a:chExt cx="1152128" cy="504056"/>
              </a:xfrm>
            </p:grpSpPr>
            <p:sp>
              <p:nvSpPr>
                <p:cNvPr id="44" name="이등변 삼각형 43"/>
                <p:cNvSpPr/>
                <p:nvPr/>
              </p:nvSpPr>
              <p:spPr>
                <a:xfrm rot="16200000">
                  <a:off x="2123728" y="5373216"/>
                  <a:ext cx="504056" cy="576064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이등변 삼각형 44"/>
                <p:cNvSpPr/>
                <p:nvPr/>
              </p:nvSpPr>
              <p:spPr>
                <a:xfrm rot="5400000">
                  <a:off x="2699792" y="5373216"/>
                  <a:ext cx="504056" cy="576064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 flipV="1">
                <a:off x="2495681" y="5630095"/>
                <a:ext cx="137396" cy="1373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3628795" y="3790489"/>
            <a:ext cx="494764" cy="494764"/>
            <a:chOff x="1259632" y="4344767"/>
            <a:chExt cx="864096" cy="864096"/>
          </a:xfrm>
        </p:grpSpPr>
        <p:sp>
          <p:nvSpPr>
            <p:cNvPr id="47" name="타원 46"/>
            <p:cNvSpPr/>
            <p:nvPr/>
          </p:nvSpPr>
          <p:spPr>
            <a:xfrm>
              <a:off x="1259632" y="4344767"/>
              <a:ext cx="864096" cy="8640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1323995" y="4615953"/>
              <a:ext cx="735369" cy="321724"/>
              <a:chOff x="2087724" y="5484310"/>
              <a:chExt cx="980492" cy="428965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2087724" y="5484310"/>
                <a:ext cx="980492" cy="428965"/>
                <a:chOff x="2087724" y="5409220"/>
                <a:chExt cx="1152128" cy="504056"/>
              </a:xfrm>
            </p:grpSpPr>
            <p:sp>
              <p:nvSpPr>
                <p:cNvPr id="51" name="이등변 삼각형 50"/>
                <p:cNvSpPr/>
                <p:nvPr/>
              </p:nvSpPr>
              <p:spPr>
                <a:xfrm rot="16200000">
                  <a:off x="2123728" y="5373216"/>
                  <a:ext cx="504056" cy="576064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이등변 삼각형 51"/>
                <p:cNvSpPr/>
                <p:nvPr/>
              </p:nvSpPr>
              <p:spPr>
                <a:xfrm rot="5400000">
                  <a:off x="2699792" y="5373216"/>
                  <a:ext cx="504056" cy="576064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0" name="타원 49"/>
              <p:cNvSpPr/>
              <p:nvPr/>
            </p:nvSpPr>
            <p:spPr>
              <a:xfrm flipV="1">
                <a:off x="2495681" y="5630095"/>
                <a:ext cx="137396" cy="1373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3785699" y="2718213"/>
            <a:ext cx="494764" cy="494764"/>
            <a:chOff x="1259632" y="4344767"/>
            <a:chExt cx="864096" cy="864096"/>
          </a:xfrm>
        </p:grpSpPr>
        <p:sp>
          <p:nvSpPr>
            <p:cNvPr id="54" name="타원 53"/>
            <p:cNvSpPr/>
            <p:nvPr/>
          </p:nvSpPr>
          <p:spPr>
            <a:xfrm>
              <a:off x="1259632" y="4344767"/>
              <a:ext cx="864096" cy="8640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1323995" y="4615953"/>
              <a:ext cx="735369" cy="321724"/>
              <a:chOff x="2087724" y="5484310"/>
              <a:chExt cx="980492" cy="428965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2087724" y="5484310"/>
                <a:ext cx="980492" cy="428965"/>
                <a:chOff x="2087724" y="5409220"/>
                <a:chExt cx="1152128" cy="504056"/>
              </a:xfrm>
            </p:grpSpPr>
            <p:sp>
              <p:nvSpPr>
                <p:cNvPr id="58" name="이등변 삼각형 57"/>
                <p:cNvSpPr/>
                <p:nvPr/>
              </p:nvSpPr>
              <p:spPr>
                <a:xfrm rot="16200000">
                  <a:off x="2123728" y="5373216"/>
                  <a:ext cx="504056" cy="576064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이등변 삼각형 58"/>
                <p:cNvSpPr/>
                <p:nvPr/>
              </p:nvSpPr>
              <p:spPr>
                <a:xfrm rot="5400000">
                  <a:off x="2699792" y="5373216"/>
                  <a:ext cx="504056" cy="576064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7" name="타원 56"/>
              <p:cNvSpPr/>
              <p:nvPr/>
            </p:nvSpPr>
            <p:spPr>
              <a:xfrm flipV="1">
                <a:off x="2495681" y="5630095"/>
                <a:ext cx="137396" cy="1373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1420511" y="2718541"/>
            <a:ext cx="494764" cy="494764"/>
            <a:chOff x="1259632" y="4344767"/>
            <a:chExt cx="864096" cy="864096"/>
          </a:xfrm>
        </p:grpSpPr>
        <p:sp>
          <p:nvSpPr>
            <p:cNvPr id="61" name="타원 60"/>
            <p:cNvSpPr/>
            <p:nvPr/>
          </p:nvSpPr>
          <p:spPr>
            <a:xfrm>
              <a:off x="1259632" y="4344767"/>
              <a:ext cx="864096" cy="8640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323995" y="4615953"/>
              <a:ext cx="735369" cy="321724"/>
              <a:chOff x="2087724" y="5484310"/>
              <a:chExt cx="980492" cy="428965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2087724" y="5484310"/>
                <a:ext cx="980492" cy="428965"/>
                <a:chOff x="2087724" y="5409220"/>
                <a:chExt cx="1152128" cy="504056"/>
              </a:xfrm>
            </p:grpSpPr>
            <p:sp>
              <p:nvSpPr>
                <p:cNvPr id="65" name="이등변 삼각형 64"/>
                <p:cNvSpPr/>
                <p:nvPr/>
              </p:nvSpPr>
              <p:spPr>
                <a:xfrm rot="16200000">
                  <a:off x="2123728" y="5373216"/>
                  <a:ext cx="504056" cy="576064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이등변 삼각형 65"/>
                <p:cNvSpPr/>
                <p:nvPr/>
              </p:nvSpPr>
              <p:spPr>
                <a:xfrm rot="5400000">
                  <a:off x="2699792" y="5373216"/>
                  <a:ext cx="504056" cy="576064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4" name="타원 63"/>
              <p:cNvSpPr/>
              <p:nvPr/>
            </p:nvSpPr>
            <p:spPr>
              <a:xfrm flipV="1">
                <a:off x="2495681" y="5630095"/>
                <a:ext cx="137396" cy="1373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3275856" y="27762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</a:t>
            </a:r>
            <a:endParaRPr lang="ko-KR" alt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4414745" y="385320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3903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/>
      <p:bldP spid="7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59" y="1700808"/>
            <a:ext cx="8128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400" dirty="0" smtClean="0"/>
              <a:t>자기 </a:t>
            </a:r>
            <a:r>
              <a:rPr lang="ko-KR" altLang="en-US" sz="1400" dirty="0" err="1" smtClean="0"/>
              <a:t>쌍극자</a:t>
            </a:r>
            <a:r>
              <a:rPr lang="ko-KR" altLang="en-US" sz="1400" dirty="0" smtClean="0"/>
              <a:t> 모멘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(magnetic dipole moment)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2423247" y="3140968"/>
            <a:ext cx="3841507" cy="504056"/>
            <a:chOff x="2674709" y="2989252"/>
            <a:chExt cx="2706390" cy="504056"/>
          </a:xfrm>
        </p:grpSpPr>
        <p:sp>
          <p:nvSpPr>
            <p:cNvPr id="36" name="직사각형 35"/>
            <p:cNvSpPr/>
            <p:nvPr/>
          </p:nvSpPr>
          <p:spPr>
            <a:xfrm rot="5400000">
              <a:off x="3775876" y="1888085"/>
              <a:ext cx="504056" cy="270639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04487" y="3056613"/>
              <a:ext cx="306370" cy="36933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N</a:t>
              </a:r>
              <a:endParaRPr lang="ko-KR" altLang="en-US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955944" y="3056613"/>
              <a:ext cx="314510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S</a:t>
              </a:r>
              <a:endParaRPr lang="ko-KR" altLang="en-US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675452" y="2254806"/>
            <a:ext cx="133709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물체</a:t>
            </a:r>
            <a:r>
              <a:rPr lang="en-US" altLang="ko-KR" sz="1600" dirty="0" smtClean="0"/>
              <a:t>(Matter)</a:t>
            </a:r>
            <a:endParaRPr lang="ko-KR" altLang="en-US" sz="1600" dirty="0"/>
          </a:p>
        </p:txBody>
      </p:sp>
      <p:sp>
        <p:nvSpPr>
          <p:cNvPr id="7" name="아래쪽 화살표 6"/>
          <p:cNvSpPr/>
          <p:nvPr/>
        </p:nvSpPr>
        <p:spPr>
          <a:xfrm rot="2364568">
            <a:off x="1872326" y="3616051"/>
            <a:ext cx="277137" cy="43612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112734" y="3208329"/>
            <a:ext cx="24625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자성</a:t>
            </a:r>
            <a:r>
              <a:rPr lang="en-US" altLang="ko-KR" sz="1600" dirty="0" smtClean="0"/>
              <a:t>(Magnetic Behavior)</a:t>
            </a:r>
            <a:endParaRPr lang="ko-KR" altLang="en-US" sz="1600" dirty="0"/>
          </a:p>
        </p:txBody>
      </p:sp>
      <p:sp>
        <p:nvSpPr>
          <p:cNvPr id="68" name="아래쪽 화살표 67"/>
          <p:cNvSpPr/>
          <p:nvPr/>
        </p:nvSpPr>
        <p:spPr>
          <a:xfrm>
            <a:off x="4235989" y="2684849"/>
            <a:ext cx="216024" cy="43612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251520" y="4139497"/>
            <a:ext cx="24000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자기 모멘트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(Magnetic Dipole Moment)</a:t>
            </a:r>
            <a:endParaRPr lang="ko-KR" altLang="en-US" sz="14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2896711" y="4149080"/>
            <a:ext cx="2994968" cy="504056"/>
            <a:chOff x="2674709" y="2989252"/>
            <a:chExt cx="2706390" cy="504056"/>
          </a:xfrm>
        </p:grpSpPr>
        <p:sp>
          <p:nvSpPr>
            <p:cNvPr id="73" name="직사각형 72"/>
            <p:cNvSpPr/>
            <p:nvPr/>
          </p:nvSpPr>
          <p:spPr>
            <a:xfrm rot="5400000">
              <a:off x="3775876" y="1888085"/>
              <a:ext cx="504056" cy="270639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804487" y="3056613"/>
              <a:ext cx="306370" cy="36933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N</a:t>
              </a:r>
              <a:endParaRPr lang="ko-KR" altLang="en-US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55944" y="3056613"/>
              <a:ext cx="314510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S</a:t>
              </a:r>
              <a:endParaRPr lang="ko-KR" altLang="en-US" b="1" dirty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586197" y="4221088"/>
            <a:ext cx="174278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도메</a:t>
            </a:r>
            <a:r>
              <a:rPr lang="ko-KR" altLang="en-US" sz="1600" dirty="0"/>
              <a:t>인</a:t>
            </a:r>
            <a:r>
              <a:rPr lang="en-US" altLang="ko-KR" sz="1600" dirty="0" smtClean="0"/>
              <a:t>(Domains)</a:t>
            </a:r>
            <a:endParaRPr lang="ko-KR" altLang="en-US" sz="1600" dirty="0"/>
          </a:p>
        </p:txBody>
      </p:sp>
      <p:sp>
        <p:nvSpPr>
          <p:cNvPr id="79" name="아래쪽 화살표 78"/>
          <p:cNvSpPr/>
          <p:nvPr/>
        </p:nvSpPr>
        <p:spPr>
          <a:xfrm>
            <a:off x="4235989" y="3693172"/>
            <a:ext cx="216024" cy="43612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112734" y="5157193"/>
            <a:ext cx="2387927" cy="407794"/>
            <a:chOff x="3112734" y="5373217"/>
            <a:chExt cx="2387927" cy="407794"/>
          </a:xfrm>
        </p:grpSpPr>
        <p:sp>
          <p:nvSpPr>
            <p:cNvPr id="81" name="직사각형 80"/>
            <p:cNvSpPr/>
            <p:nvPr/>
          </p:nvSpPr>
          <p:spPr>
            <a:xfrm rot="5400000">
              <a:off x="4102801" y="4383150"/>
              <a:ext cx="407794" cy="23879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182729" y="5464648"/>
              <a:ext cx="270319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/>
                <a:t>N</a:t>
              </a:r>
              <a:endParaRPr lang="ko-KR" altLang="en-US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115686" y="5464648"/>
              <a:ext cx="285655" cy="307777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/>
                <a:t>S</a:t>
              </a:r>
              <a:endParaRPr lang="ko-KR" altLang="en-US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756755" y="5425479"/>
              <a:ext cx="11744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원</a:t>
              </a:r>
              <a:r>
                <a:rPr lang="ko-KR" altLang="en-US" sz="1400" dirty="0"/>
                <a:t>자</a:t>
              </a:r>
              <a:r>
                <a:rPr lang="en-US" altLang="ko-KR" sz="1400" dirty="0" smtClean="0"/>
                <a:t>(Atoms)</a:t>
              </a:r>
              <a:endParaRPr lang="ko-KR" altLang="en-US" sz="1400" dirty="0"/>
            </a:p>
          </p:txBody>
        </p:sp>
      </p:grpSp>
      <p:sp>
        <p:nvSpPr>
          <p:cNvPr id="85" name="아래쪽 화살표 84"/>
          <p:cNvSpPr/>
          <p:nvPr/>
        </p:nvSpPr>
        <p:spPr>
          <a:xfrm>
            <a:off x="4235988" y="4721068"/>
            <a:ext cx="216024" cy="43612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209845" y="6021290"/>
            <a:ext cx="2191495" cy="400395"/>
            <a:chOff x="3209845" y="6093298"/>
            <a:chExt cx="2191495" cy="400395"/>
          </a:xfrm>
        </p:grpSpPr>
        <p:sp>
          <p:nvSpPr>
            <p:cNvPr id="87" name="직사각형 86"/>
            <p:cNvSpPr/>
            <p:nvPr/>
          </p:nvSpPr>
          <p:spPr>
            <a:xfrm rot="5400000">
              <a:off x="4105395" y="5197748"/>
              <a:ext cx="400395" cy="21914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293503" y="6177278"/>
              <a:ext cx="292694" cy="2616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N</a:t>
              </a:r>
              <a:endParaRPr lang="ko-KR" altLang="en-US" sz="1400" b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067633" y="6184973"/>
              <a:ext cx="264816" cy="261610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S</a:t>
              </a:r>
              <a:endParaRPr lang="ko-KR" altLang="en-US" sz="1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787586" y="6169584"/>
              <a:ext cx="121321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전</a:t>
              </a:r>
              <a:r>
                <a:rPr lang="ko-KR" altLang="en-US" sz="1200" dirty="0" smtClean="0"/>
                <a:t>자</a:t>
              </a:r>
              <a:r>
                <a:rPr lang="en-US" altLang="ko-KR" sz="1200" dirty="0" smtClean="0"/>
                <a:t>(Electrons)</a:t>
              </a:r>
              <a:endParaRPr lang="ko-KR" altLang="en-US" sz="1200" dirty="0"/>
            </a:p>
          </p:txBody>
        </p:sp>
      </p:grpSp>
      <p:sp>
        <p:nvSpPr>
          <p:cNvPr id="91" name="아래쪽 화살표 90"/>
          <p:cNvSpPr/>
          <p:nvPr/>
        </p:nvSpPr>
        <p:spPr>
          <a:xfrm>
            <a:off x="4253830" y="5593236"/>
            <a:ext cx="180341" cy="36408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5537113" y="6089881"/>
            <a:ext cx="35285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- </a:t>
            </a:r>
            <a:r>
              <a:rPr lang="ko-KR" altLang="en-US" sz="1400" dirty="0" smtClean="0"/>
              <a:t>전자의 회전</a:t>
            </a:r>
            <a:r>
              <a:rPr lang="en-US" altLang="ko-KR" sz="1400" dirty="0" smtClean="0"/>
              <a:t>(spin)</a:t>
            </a:r>
            <a:r>
              <a:rPr lang="ko-KR" altLang="en-US" sz="1400" dirty="0" smtClean="0"/>
              <a:t>이 자기 모멘트를 형성</a:t>
            </a:r>
            <a:endParaRPr lang="en-US" altLang="ko-KR" sz="1400" dirty="0" smtClean="0"/>
          </a:p>
        </p:txBody>
      </p:sp>
      <p:sp>
        <p:nvSpPr>
          <p:cNvPr id="93" name="아래쪽 화살표 92"/>
          <p:cNvSpPr/>
          <p:nvPr/>
        </p:nvSpPr>
        <p:spPr>
          <a:xfrm>
            <a:off x="1349332" y="4721068"/>
            <a:ext cx="204393" cy="32164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849441" y="5099479"/>
            <a:ext cx="1204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자기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(Magnetism)</a:t>
            </a:r>
            <a:endParaRPr lang="ko-KR" altLang="en-US" sz="1400" dirty="0"/>
          </a:p>
        </p:txBody>
      </p:sp>
      <p:sp>
        <p:nvSpPr>
          <p:cNvPr id="95" name="아래쪽 화살표 94"/>
          <p:cNvSpPr/>
          <p:nvPr/>
        </p:nvSpPr>
        <p:spPr>
          <a:xfrm rot="2233014">
            <a:off x="647760" y="5682920"/>
            <a:ext cx="268358" cy="28637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180051" y="5982159"/>
            <a:ext cx="116782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영</a:t>
            </a:r>
            <a:r>
              <a:rPr lang="ko-KR" altLang="en-US" sz="1400" dirty="0"/>
              <a:t>구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(Permanent)</a:t>
            </a:r>
            <a:endParaRPr lang="ko-KR" altLang="en-US" sz="1400" dirty="0"/>
          </a:p>
        </p:txBody>
      </p:sp>
      <p:sp>
        <p:nvSpPr>
          <p:cNvPr id="97" name="아래쪽 화살표 96"/>
          <p:cNvSpPr/>
          <p:nvPr/>
        </p:nvSpPr>
        <p:spPr>
          <a:xfrm rot="19366986" flipH="1">
            <a:off x="1896776" y="5679268"/>
            <a:ext cx="268358" cy="28637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1539931" y="5978507"/>
            <a:ext cx="9460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유</a:t>
            </a:r>
            <a:r>
              <a:rPr lang="ko-KR" altLang="en-US" sz="1400" dirty="0"/>
              <a:t>도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(Induced)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405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67" grpId="0" animBg="1"/>
      <p:bldP spid="68" grpId="0" animBg="1"/>
      <p:bldP spid="69" grpId="0" animBg="1"/>
      <p:bldP spid="78" grpId="0" animBg="1"/>
      <p:bldP spid="79" grpId="0" animBg="1"/>
      <p:bldP spid="85" grpId="0" animBg="1"/>
      <p:bldP spid="91" grpId="0" animBg="1"/>
      <p:bldP spid="92" grpId="0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</a:t>
            </a:r>
            <a:r>
              <a:rPr lang="en-US" altLang="ko-KR" sz="2400" dirty="0" smtClean="0"/>
              <a:t>(spin)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844824"/>
            <a:ext cx="77048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에너지</a:t>
            </a:r>
            <a:r>
              <a:rPr lang="en-US" altLang="ko-KR" sz="1600" dirty="0" smtClean="0"/>
              <a:t>(charge)</a:t>
            </a:r>
            <a:r>
              <a:rPr lang="ko-KR" altLang="en-US" sz="1600" dirty="0" smtClean="0"/>
              <a:t>를 갖고 회전하는 물체는 자기를 갖는다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전자도 자기를 갖는다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그러나 전자는 실제로 회전을 하는 것이 아니다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회전을 하는 개념이 없지만 마치 에너지를 갖고 있는 물체가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회전을 하는 것과 같이 자기의 힘을 갖고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1600" dirty="0" smtClean="0"/>
              <a:t>Spin</a:t>
            </a:r>
            <a:r>
              <a:rPr lang="ko-KR" altLang="en-US" sz="1600" dirty="0" smtClean="0"/>
              <a:t>이라는 단어는 이런 양자학적 개념을 다루기에는 정확한 표현은 아니다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고전적인 축을 가지고 회전하는 것과는 다르지만 그런 효과가 나온다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파동의 방향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벡터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와 유사한 개념으로 이해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92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</a:t>
            </a:r>
            <a:r>
              <a:rPr lang="en-US" altLang="ko-KR" sz="2400" dirty="0" smtClean="0"/>
              <a:t>(spin)</a:t>
            </a:r>
            <a:endParaRPr lang="ko-KR" altLang="en-US" sz="2400" dirty="0"/>
          </a:p>
        </p:txBody>
      </p:sp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793824" cy="28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4204866" cy="250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005932" y="445314"/>
            <a:ext cx="793807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HELP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 rot="16200000">
            <a:off x="4692555" y="4835977"/>
            <a:ext cx="2189938" cy="1278920"/>
            <a:chOff x="3707904" y="3118054"/>
            <a:chExt cx="3965944" cy="2316106"/>
          </a:xfrm>
        </p:grpSpPr>
        <p:grpSp>
          <p:nvGrpSpPr>
            <p:cNvPr id="10" name="그룹 9"/>
            <p:cNvGrpSpPr/>
            <p:nvPr/>
          </p:nvGrpSpPr>
          <p:grpSpPr>
            <a:xfrm rot="5400000">
              <a:off x="4532823" y="2293135"/>
              <a:ext cx="2316106" cy="3965944"/>
              <a:chOff x="3853455" y="1916832"/>
              <a:chExt cx="2316106" cy="3965944"/>
            </a:xfrm>
          </p:grpSpPr>
          <p:pic>
            <p:nvPicPr>
              <p:cNvPr id="13" name="Picture 2" descr="ì ë¥ê° íë¥´ë ìê¸°ì¥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11" r="18571"/>
              <a:stretch/>
            </p:blipFill>
            <p:spPr bwMode="auto">
              <a:xfrm>
                <a:off x="3853457" y="1916832"/>
                <a:ext cx="2316104" cy="3965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853455" y="2996952"/>
                <a:ext cx="647406" cy="902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 rot="5400000">
              <a:off x="6756895" y="4675213"/>
              <a:ext cx="764555" cy="753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5439921" y="4773651"/>
              <a:ext cx="276964" cy="104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1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</a:t>
            </a:r>
            <a:r>
              <a:rPr lang="en-US" altLang="ko-KR" sz="2400" dirty="0" smtClean="0"/>
              <a:t>(Spin)</a:t>
            </a:r>
            <a:endParaRPr lang="ko-KR" altLang="en-US" sz="2400" dirty="0"/>
          </a:p>
        </p:txBody>
      </p:sp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78" y="1445619"/>
            <a:ext cx="4185444" cy="468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05932" y="445314"/>
            <a:ext cx="793807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HELP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1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</a:t>
            </a:r>
            <a:r>
              <a:rPr lang="en-US" altLang="ko-KR" sz="2400" dirty="0" smtClean="0"/>
              <a:t>(Spin)</a:t>
            </a:r>
            <a:endParaRPr lang="ko-KR" altLang="en-US" sz="2400" dirty="0"/>
          </a:p>
        </p:txBody>
      </p:sp>
      <p:pic>
        <p:nvPicPr>
          <p:cNvPr id="614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07" y="2132856"/>
            <a:ext cx="3698776" cy="369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왼쪽으로 구부러진 화살표 9"/>
          <p:cNvSpPr/>
          <p:nvPr/>
        </p:nvSpPr>
        <p:spPr>
          <a:xfrm rot="10800000" flipH="1">
            <a:off x="6804248" y="2250504"/>
            <a:ext cx="1224136" cy="1368152"/>
          </a:xfrm>
          <a:prstGeom prst="curved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오른쪽으로 구부러진 화살표 10"/>
          <p:cNvSpPr/>
          <p:nvPr/>
        </p:nvSpPr>
        <p:spPr>
          <a:xfrm>
            <a:off x="1331640" y="2394520"/>
            <a:ext cx="1512168" cy="1224136"/>
          </a:xfrm>
          <a:prstGeom prst="curved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1370" y="1599183"/>
            <a:ext cx="645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회전하는 물체는 자신의 현상을 유지하려 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12" name="타원 11"/>
          <p:cNvSpPr/>
          <p:nvPr/>
        </p:nvSpPr>
        <p:spPr>
          <a:xfrm>
            <a:off x="3131840" y="2826568"/>
            <a:ext cx="3240360" cy="5760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128790" y="2811593"/>
            <a:ext cx="3205909" cy="308550"/>
          </a:xfrm>
          <a:custGeom>
            <a:avLst/>
            <a:gdLst>
              <a:gd name="connsiteX0" fmla="*/ 0 w 3205909"/>
              <a:gd name="connsiteY0" fmla="*/ 308550 h 308550"/>
              <a:gd name="connsiteX1" fmla="*/ 176270 w 3205909"/>
              <a:gd name="connsiteY1" fmla="*/ 143297 h 308550"/>
              <a:gd name="connsiteX2" fmla="*/ 616945 w 3205909"/>
              <a:gd name="connsiteY2" fmla="*/ 66179 h 308550"/>
              <a:gd name="connsiteX3" fmla="*/ 1608463 w 3205909"/>
              <a:gd name="connsiteY3" fmla="*/ 77 h 308550"/>
              <a:gd name="connsiteX4" fmla="*/ 2456762 w 3205909"/>
              <a:gd name="connsiteY4" fmla="*/ 55162 h 308550"/>
              <a:gd name="connsiteX5" fmla="*/ 3051673 w 3205909"/>
              <a:gd name="connsiteY5" fmla="*/ 154314 h 308550"/>
              <a:gd name="connsiteX6" fmla="*/ 3205909 w 3205909"/>
              <a:gd name="connsiteY6" fmla="*/ 297533 h 3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5909" h="308550">
                <a:moveTo>
                  <a:pt x="0" y="308550"/>
                </a:moveTo>
                <a:cubicBezTo>
                  <a:pt x="36723" y="246121"/>
                  <a:pt x="73446" y="183692"/>
                  <a:pt x="176270" y="143297"/>
                </a:cubicBezTo>
                <a:cubicBezTo>
                  <a:pt x="279094" y="102902"/>
                  <a:pt x="378246" y="90049"/>
                  <a:pt x="616945" y="66179"/>
                </a:cubicBezTo>
                <a:cubicBezTo>
                  <a:pt x="855644" y="42309"/>
                  <a:pt x="1301827" y="1913"/>
                  <a:pt x="1608463" y="77"/>
                </a:cubicBezTo>
                <a:cubicBezTo>
                  <a:pt x="1915099" y="-1759"/>
                  <a:pt x="2216227" y="29456"/>
                  <a:pt x="2456762" y="55162"/>
                </a:cubicBezTo>
                <a:cubicBezTo>
                  <a:pt x="2697297" y="80868"/>
                  <a:pt x="2926815" y="113919"/>
                  <a:pt x="3051673" y="154314"/>
                </a:cubicBezTo>
                <a:cubicBezTo>
                  <a:pt x="3176531" y="194709"/>
                  <a:pt x="3191220" y="246121"/>
                  <a:pt x="3205909" y="297533"/>
                </a:cubicBezTo>
              </a:path>
            </a:pathLst>
          </a:cu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34530" y="6140194"/>
            <a:ext cx="645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중력 </a:t>
            </a:r>
            <a:r>
              <a:rPr lang="en-US" altLang="ko-KR" sz="2000" dirty="0" smtClean="0">
                <a:sym typeface="Wingdings" pitchFamily="2" charset="2"/>
              </a:rPr>
              <a:t> </a:t>
            </a:r>
            <a:r>
              <a:rPr lang="ko-KR" altLang="en-US" sz="2000" dirty="0" smtClean="0">
                <a:sym typeface="Wingdings" pitchFamily="2" charset="2"/>
              </a:rPr>
              <a:t>자기장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34530" y="5681349"/>
            <a:ext cx="645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축의 회전 </a:t>
            </a:r>
            <a:r>
              <a:rPr lang="en-US" altLang="ko-KR" sz="2000" dirty="0" smtClean="0">
                <a:sym typeface="Wingdings" pitchFamily="2" charset="2"/>
              </a:rPr>
              <a:t> </a:t>
            </a:r>
            <a:r>
              <a:rPr lang="ko-KR" altLang="en-US" sz="2000" dirty="0" smtClean="0">
                <a:sym typeface="Wingdings" pitchFamily="2" charset="2"/>
              </a:rPr>
              <a:t>전자의 내성 회전 성질</a:t>
            </a:r>
            <a:endParaRPr lang="ko-KR" alt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8005932" y="445314"/>
            <a:ext cx="793807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HELP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3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584" y="1816781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원자가 자기장에 놓여있을 때의 에너지</a:t>
            </a:r>
            <a:endParaRPr lang="ko-KR" altLang="en-US" sz="2000" dirty="0"/>
          </a:p>
        </p:txBody>
      </p:sp>
      <p:pic>
        <p:nvPicPr>
          <p:cNvPr id="4098" name="Picture 2" descr="https://t1.daumcdn.net/cfile/tistory/99FFC8415A79A99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636912"/>
            <a:ext cx="2880320" cy="358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</a:t>
            </a:r>
            <a:r>
              <a:rPr lang="en-US" altLang="ko-KR" sz="2400" dirty="0" smtClean="0"/>
              <a:t>(Spin)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05932" y="445314"/>
            <a:ext cx="793807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HELP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7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2232248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속력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시속 </a:t>
            </a:r>
            <a:r>
              <a:rPr lang="en-US" altLang="ko-KR" sz="1600" dirty="0" smtClean="0"/>
              <a:t>100Km</a:t>
            </a:r>
            <a:r>
              <a:rPr lang="ko-KR" altLang="en-US" sz="1600" dirty="0" smtClean="0"/>
              <a:t>로 달리고 있다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크기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ko-KR" altLang="en-US" sz="1600" dirty="0" smtClean="0"/>
              <a:t>속도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시속 </a:t>
            </a:r>
            <a:r>
              <a:rPr lang="en-US" altLang="ko-KR" sz="1600" dirty="0" smtClean="0"/>
              <a:t>100Km</a:t>
            </a:r>
            <a:r>
              <a:rPr lang="ko-KR" altLang="en-US" sz="1600" dirty="0" smtClean="0"/>
              <a:t>로 동쪽으로 달리고 있다 </a:t>
            </a:r>
            <a:r>
              <a:rPr lang="en-US" altLang="ko-KR" sz="1600" dirty="0"/>
              <a:t>-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크기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방향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</a:t>
            </a:r>
            <a:r>
              <a:rPr lang="ko-KR" altLang="en-US" sz="1600" dirty="0" smtClean="0"/>
              <a:t>크기 </a:t>
            </a:r>
            <a:r>
              <a:rPr lang="en-US" altLang="ko-KR" sz="1600" dirty="0" smtClean="0">
                <a:sym typeface="Wingdings" pitchFamily="2" charset="2"/>
              </a:rPr>
              <a:t> </a:t>
            </a:r>
            <a:r>
              <a:rPr lang="ko-KR" altLang="en-US" sz="1600" dirty="0" smtClean="0">
                <a:sym typeface="Wingdings" pitchFamily="2" charset="2"/>
              </a:rPr>
              <a:t>스칼라</a:t>
            </a:r>
            <a:r>
              <a:rPr lang="en-US" altLang="ko-KR" sz="1600" dirty="0" smtClean="0">
                <a:sym typeface="Wingdings" pitchFamily="2" charset="2"/>
              </a:rPr>
              <a:t/>
            </a:r>
            <a:br>
              <a:rPr lang="en-US" altLang="ko-KR" sz="1600" dirty="0" smtClean="0">
                <a:sym typeface="Wingdings" pitchFamily="2" charset="2"/>
              </a:rPr>
            </a:br>
            <a:r>
              <a:rPr lang="en-US" altLang="ko-KR" sz="1600" dirty="0" smtClean="0">
                <a:sym typeface="Wingdings" pitchFamily="2" charset="2"/>
              </a:rPr>
              <a:t/>
            </a:r>
            <a:br>
              <a:rPr lang="en-US" altLang="ko-KR" sz="1600" dirty="0" smtClean="0">
                <a:sym typeface="Wingdings" pitchFamily="2" charset="2"/>
              </a:rPr>
            </a:br>
            <a:r>
              <a:rPr lang="en-US" altLang="ko-KR" sz="1600" dirty="0" smtClean="0">
                <a:sym typeface="Wingdings" pitchFamily="2" charset="2"/>
              </a:rPr>
              <a:t>    </a:t>
            </a:r>
            <a:r>
              <a:rPr lang="ko-KR" altLang="en-US" sz="1600" dirty="0" smtClean="0">
                <a:sym typeface="Wingdings" pitchFamily="2" charset="2"/>
              </a:rPr>
              <a:t>크기 </a:t>
            </a:r>
            <a:r>
              <a:rPr lang="en-US" altLang="ko-KR" sz="1600" dirty="0" smtClean="0">
                <a:sym typeface="Wingdings" pitchFamily="2" charset="2"/>
              </a:rPr>
              <a:t>+ </a:t>
            </a:r>
            <a:r>
              <a:rPr lang="ko-KR" altLang="en-US" sz="1600" dirty="0" smtClean="0">
                <a:sym typeface="Wingdings" pitchFamily="2" charset="2"/>
              </a:rPr>
              <a:t>방향 </a:t>
            </a:r>
            <a:r>
              <a:rPr lang="en-US" altLang="ko-KR" sz="1600" dirty="0" smtClean="0">
                <a:sym typeface="Wingdings" pitchFamily="2" charset="2"/>
              </a:rPr>
              <a:t> </a:t>
            </a:r>
            <a:r>
              <a:rPr lang="ko-KR" altLang="en-US" sz="1600" dirty="0" smtClean="0">
                <a:solidFill>
                  <a:srgbClr val="FF0000"/>
                </a:solidFill>
                <a:sym typeface="Wingdings" pitchFamily="2" charset="2"/>
              </a:rPr>
              <a:t>벡터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벡터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25641" y="4365104"/>
            <a:ext cx="1517883" cy="155446"/>
            <a:chOff x="1685965" y="4719429"/>
            <a:chExt cx="1517883" cy="155446"/>
          </a:xfrm>
        </p:grpSpPr>
        <p:cxnSp>
          <p:nvCxnSpPr>
            <p:cNvPr id="8" name="직선 화살표 연결선 7"/>
            <p:cNvCxnSpPr/>
            <p:nvPr/>
          </p:nvCxnSpPr>
          <p:spPr>
            <a:xfrm>
              <a:off x="1763688" y="4797152"/>
              <a:ext cx="14401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1685965" y="4719429"/>
              <a:ext cx="155446" cy="1554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69857" y="4221088"/>
            <a:ext cx="187220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길이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크기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방향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66435" y="458112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39718" y="458112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53381" y="5301208"/>
            <a:ext cx="855411" cy="468224"/>
            <a:chOff x="2067492" y="5301208"/>
            <a:chExt cx="855411" cy="468224"/>
          </a:xfrm>
        </p:grpSpPr>
        <p:sp>
          <p:nvSpPr>
            <p:cNvPr id="16" name="TextBox 15"/>
            <p:cNvSpPr txBox="1"/>
            <p:nvPr/>
          </p:nvSpPr>
          <p:spPr>
            <a:xfrm>
              <a:off x="2067492" y="5307767"/>
              <a:ext cx="855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AB</a:t>
              </a:r>
              <a:endParaRPr lang="ko-KR" altLang="en-US" sz="2400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2280546" y="5301208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53381" y="5769432"/>
            <a:ext cx="855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방</a:t>
            </a:r>
            <a:r>
              <a:rPr lang="ko-KR" altLang="en-US" sz="2000" dirty="0"/>
              <a:t>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9770" y="5780321"/>
            <a:ext cx="855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크기</a:t>
            </a:r>
            <a:endParaRPr lang="en-US" altLang="ko-KR" sz="2000" dirty="0" smtClean="0"/>
          </a:p>
          <a:p>
            <a:pPr algn="ctr"/>
            <a:r>
              <a:rPr lang="ko-KR" altLang="en-US" sz="1200" dirty="0" smtClean="0"/>
              <a:t>절대</a:t>
            </a:r>
            <a:r>
              <a:rPr lang="ko-KR" altLang="en-US" sz="1200" dirty="0"/>
              <a:t>값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1994113" y="5259762"/>
            <a:ext cx="855411" cy="468225"/>
            <a:chOff x="3308224" y="5259762"/>
            <a:chExt cx="855411" cy="468225"/>
          </a:xfrm>
        </p:grpSpPr>
        <p:grpSp>
          <p:nvGrpSpPr>
            <p:cNvPr id="22" name="그룹 21"/>
            <p:cNvGrpSpPr/>
            <p:nvPr/>
          </p:nvGrpSpPr>
          <p:grpSpPr>
            <a:xfrm>
              <a:off x="3308224" y="5259763"/>
              <a:ext cx="855411" cy="468224"/>
              <a:chOff x="2067492" y="5301208"/>
              <a:chExt cx="855411" cy="46822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67492" y="5307767"/>
                <a:ext cx="8554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AB</a:t>
                </a:r>
                <a:endParaRPr lang="ko-KR" altLang="en-US" sz="2400" dirty="0"/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2280546" y="5301208"/>
                <a:ext cx="4206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/>
            <p:cNvCxnSpPr/>
            <p:nvPr/>
          </p:nvCxnSpPr>
          <p:spPr>
            <a:xfrm>
              <a:off x="4067944" y="5259763"/>
              <a:ext cx="0" cy="4014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3419872" y="5259762"/>
              <a:ext cx="0" cy="4014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8137629" y="445314"/>
            <a:ext cx="646331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문송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0198" y="3933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시점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094309" y="39321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6631" y="5229671"/>
            <a:ext cx="26375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=  1  </a:t>
            </a:r>
            <a:r>
              <a:rPr lang="en-US" altLang="ko-KR" sz="2000" dirty="0" smtClean="0">
                <a:sym typeface="Wingdings" pitchFamily="2" charset="2"/>
              </a:rPr>
              <a:t> </a:t>
            </a:r>
            <a:r>
              <a:rPr lang="ko-KR" altLang="en-US" sz="2000" dirty="0" smtClean="0">
                <a:sym typeface="Wingdings" pitchFamily="2" charset="2"/>
              </a:rPr>
              <a:t>단위 벡터</a:t>
            </a:r>
            <a:r>
              <a:rPr lang="en-US" altLang="ko-KR" sz="2000" dirty="0" smtClean="0">
                <a:sym typeface="Wingdings" pitchFamily="2" charset="2"/>
              </a:rPr>
              <a:t/>
            </a:r>
            <a:br>
              <a:rPr lang="en-US" altLang="ko-KR" sz="2000" dirty="0" smtClean="0">
                <a:sym typeface="Wingdings" pitchFamily="2" charset="2"/>
              </a:rPr>
            </a:br>
            <a:endParaRPr lang="en-US" altLang="ko-KR" sz="2000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sym typeface="Wingdings" pitchFamily="2" charset="2"/>
              </a:rPr>
              <a:t>크기가 </a:t>
            </a:r>
            <a:r>
              <a:rPr lang="en-US" altLang="ko-KR" sz="1400" dirty="0" smtClean="0">
                <a:sym typeface="Wingdings" pitchFamily="2" charset="2"/>
              </a:rPr>
              <a:t>1</a:t>
            </a:r>
            <a:r>
              <a:rPr lang="ko-KR" altLang="en-US" sz="1400" dirty="0" smtClean="0">
                <a:sym typeface="Wingdings" pitchFamily="2" charset="2"/>
              </a:rPr>
              <a:t>인 벡터</a:t>
            </a:r>
            <a:endParaRPr lang="en-US" altLang="ko-KR" sz="1400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sym typeface="Wingdings" pitchFamily="2" charset="2"/>
              </a:rPr>
              <a:t>방향을 나타내는데 사용</a:t>
            </a:r>
            <a:endParaRPr lang="ko-KR" altLang="en-US" sz="14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5764323" y="5240914"/>
            <a:ext cx="855411" cy="468224"/>
            <a:chOff x="2067492" y="5301208"/>
            <a:chExt cx="855411" cy="468224"/>
          </a:xfrm>
        </p:grpSpPr>
        <p:sp>
          <p:nvSpPr>
            <p:cNvPr id="30" name="TextBox 29"/>
            <p:cNvSpPr txBox="1"/>
            <p:nvPr/>
          </p:nvSpPr>
          <p:spPr>
            <a:xfrm>
              <a:off x="2067492" y="5307767"/>
              <a:ext cx="855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AA</a:t>
              </a:r>
              <a:endParaRPr lang="ko-KR" altLang="en-US" sz="2400" dirty="0"/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2280546" y="5301208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5764323" y="5709138"/>
            <a:ext cx="855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방</a:t>
            </a:r>
            <a:r>
              <a:rPr lang="ko-KR" altLang="en-US" sz="2000" dirty="0"/>
              <a:t>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60232" y="5291276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ym typeface="Wingdings" pitchFamily="2" charset="2"/>
              </a:rPr>
              <a:t> </a:t>
            </a:r>
            <a:r>
              <a:rPr lang="ko-KR" altLang="en-US" sz="2000" dirty="0" err="1" smtClean="0">
                <a:sym typeface="Wingdings" pitchFamily="2" charset="2"/>
              </a:rPr>
              <a:t>영벡터</a:t>
            </a:r>
            <a:r>
              <a:rPr lang="en-US" altLang="ko-KR" sz="2000" dirty="0" smtClean="0">
                <a:sym typeface="Wingdings" pitchFamily="2" charset="2"/>
              </a:rPr>
              <a:t/>
            </a:r>
            <a:br>
              <a:rPr lang="en-US" altLang="ko-KR" sz="2000" dirty="0" smtClean="0">
                <a:sym typeface="Wingdings" pitchFamily="2" charset="2"/>
              </a:rPr>
            </a:br>
            <a:r>
              <a:rPr lang="en-US" altLang="ko-KR" sz="2000" dirty="0" smtClean="0">
                <a:sym typeface="Wingdings" pitchFamily="2" charset="2"/>
              </a:rPr>
              <a:t>  </a:t>
            </a:r>
            <a:r>
              <a:rPr lang="en-US" altLang="ko-KR" sz="1400" dirty="0" smtClean="0">
                <a:sym typeface="Wingdings" pitchFamily="2" charset="2"/>
              </a:rPr>
              <a:t>(</a:t>
            </a:r>
            <a:r>
              <a:rPr lang="ko-KR" altLang="en-US" sz="1400" dirty="0" smtClean="0">
                <a:sym typeface="Wingdings" pitchFamily="2" charset="2"/>
              </a:rPr>
              <a:t>방향 고려 </a:t>
            </a:r>
            <a:r>
              <a:rPr lang="en-US" altLang="ko-KR" sz="1400" dirty="0" smtClean="0">
                <a:sym typeface="Wingdings" pitchFamily="2" charset="2"/>
              </a:rPr>
              <a:t>X)</a:t>
            </a:r>
            <a:endParaRPr lang="en-US" altLang="ko-KR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325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584" y="1816781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원자가 자기장에 놓여있을 때의 에너지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</a:t>
            </a:r>
            <a:r>
              <a:rPr lang="en-US" altLang="ko-KR" sz="2400" dirty="0" smtClean="0"/>
              <a:t>(Spin)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05932" y="445314"/>
            <a:ext cx="793807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HELP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  <p:pic>
        <p:nvPicPr>
          <p:cNvPr id="8194" name="Picture 2" descr="https://mblogthumb-phinf.pstatic.net/20130401_101/bjgim21_1364811837422gb4Et_PNG/%BA%D25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24" y="2586409"/>
            <a:ext cx="4788024" cy="333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584" y="1816781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원자가 자기장에 놓여있을 때의 에너지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</a:t>
            </a:r>
            <a:r>
              <a:rPr lang="en-US" altLang="ko-KR" sz="2400" dirty="0" smtClean="0"/>
              <a:t>(Spin)</a:t>
            </a:r>
            <a:endParaRPr lang="ko-KR" altLang="en-US" sz="2400" dirty="0"/>
          </a:p>
        </p:txBody>
      </p:sp>
      <p:pic>
        <p:nvPicPr>
          <p:cNvPr id="5122" name="Picture 2" descr="https://t1.daumcdn.net/cfile/tistory/99CCFC4E5A79C356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5"/>
            <a:ext cx="5075425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tistory/9950284D5A79CAB5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45335"/>
            <a:ext cx="2672705" cy="331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99592" y="5856828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err="1" smtClean="0"/>
              <a:t>슈테른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게를라흐</a:t>
            </a:r>
            <a:r>
              <a:rPr lang="en-US" altLang="ko-KR" sz="1600" dirty="0" smtClean="0"/>
              <a:t>(Stern-</a:t>
            </a:r>
            <a:r>
              <a:rPr lang="en-US" altLang="ko-KR" sz="1600" dirty="0" err="1" smtClean="0"/>
              <a:t>Gerlach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8005932" y="445314"/>
            <a:ext cx="793807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HELP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33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자기장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884" y="2060848"/>
            <a:ext cx="5238232" cy="308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748189" y="4347629"/>
            <a:ext cx="1774667" cy="462957"/>
            <a:chOff x="3578289" y="4765794"/>
            <a:chExt cx="1987422" cy="518458"/>
          </a:xfrm>
        </p:grpSpPr>
        <p:sp>
          <p:nvSpPr>
            <p:cNvPr id="3" name="오른쪽 화살표 2"/>
            <p:cNvSpPr/>
            <p:nvPr/>
          </p:nvSpPr>
          <p:spPr>
            <a:xfrm>
              <a:off x="3578289" y="4765794"/>
              <a:ext cx="1987422" cy="518458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13859" y="4855746"/>
              <a:ext cx="77559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/>
                <a:t>전</a:t>
              </a:r>
              <a:r>
                <a:rPr lang="ko-KR" altLang="en-US" sz="1600" b="1" dirty="0"/>
                <a:t>류</a:t>
              </a:r>
              <a:endParaRPr lang="ko-KR" altLang="en-US" b="1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0553" y="5249136"/>
            <a:ext cx="2189938" cy="1278920"/>
            <a:chOff x="3707904" y="3118054"/>
            <a:chExt cx="3965944" cy="2316106"/>
          </a:xfrm>
        </p:grpSpPr>
        <p:grpSp>
          <p:nvGrpSpPr>
            <p:cNvPr id="9" name="그룹 8"/>
            <p:cNvGrpSpPr/>
            <p:nvPr/>
          </p:nvGrpSpPr>
          <p:grpSpPr>
            <a:xfrm rot="5400000">
              <a:off x="4532823" y="2293135"/>
              <a:ext cx="2316106" cy="3965944"/>
              <a:chOff x="3853455" y="1916832"/>
              <a:chExt cx="2316106" cy="3965944"/>
            </a:xfrm>
          </p:grpSpPr>
          <p:pic>
            <p:nvPicPr>
              <p:cNvPr id="10" name="Picture 2" descr="ì ë¥ê° íë¥´ë ìê¸°ì¥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11" r="18571"/>
              <a:stretch/>
            </p:blipFill>
            <p:spPr bwMode="auto">
              <a:xfrm>
                <a:off x="3853457" y="1916832"/>
                <a:ext cx="2316104" cy="3965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853455" y="2996952"/>
                <a:ext cx="647406" cy="902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 rot="5400000">
              <a:off x="6756895" y="4675213"/>
              <a:ext cx="764555" cy="753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5439921" y="4773651"/>
              <a:ext cx="276964" cy="104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005932" y="445314"/>
            <a:ext cx="793807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HELP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rot="16200000">
            <a:off x="6171630" y="3372557"/>
            <a:ext cx="887333" cy="462957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 rot="16200000">
            <a:off x="6972784" y="3160368"/>
            <a:ext cx="2189938" cy="1278920"/>
            <a:chOff x="3707904" y="3118054"/>
            <a:chExt cx="3965944" cy="2316106"/>
          </a:xfrm>
        </p:grpSpPr>
        <p:grpSp>
          <p:nvGrpSpPr>
            <p:cNvPr id="23" name="그룹 22"/>
            <p:cNvGrpSpPr/>
            <p:nvPr/>
          </p:nvGrpSpPr>
          <p:grpSpPr>
            <a:xfrm rot="5400000">
              <a:off x="4532823" y="2293135"/>
              <a:ext cx="2316106" cy="3965944"/>
              <a:chOff x="3853455" y="1916832"/>
              <a:chExt cx="2316106" cy="3965944"/>
            </a:xfrm>
          </p:grpSpPr>
          <p:pic>
            <p:nvPicPr>
              <p:cNvPr id="26" name="Picture 2" descr="ì ë¥ê° íë¥´ë ìê¸°ì¥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11" r="18571"/>
              <a:stretch/>
            </p:blipFill>
            <p:spPr bwMode="auto">
              <a:xfrm>
                <a:off x="3853457" y="1916832"/>
                <a:ext cx="2316104" cy="3965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3853455" y="2996952"/>
                <a:ext cx="647406" cy="902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 rot="5400000">
              <a:off x="6756895" y="4675213"/>
              <a:ext cx="764555" cy="753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5439921" y="4773651"/>
              <a:ext cx="276964" cy="104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오른쪽 화살표 27"/>
          <p:cNvSpPr/>
          <p:nvPr/>
        </p:nvSpPr>
        <p:spPr>
          <a:xfrm rot="10800000">
            <a:off x="4129748" y="2485223"/>
            <a:ext cx="887333" cy="462957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 rot="10800000">
            <a:off x="3679621" y="944361"/>
            <a:ext cx="1828483" cy="1067830"/>
            <a:chOff x="3707902" y="3118055"/>
            <a:chExt cx="3965944" cy="2316104"/>
          </a:xfrm>
        </p:grpSpPr>
        <p:grpSp>
          <p:nvGrpSpPr>
            <p:cNvPr id="31" name="그룹 30"/>
            <p:cNvGrpSpPr/>
            <p:nvPr/>
          </p:nvGrpSpPr>
          <p:grpSpPr>
            <a:xfrm rot="5400000">
              <a:off x="4532822" y="2293135"/>
              <a:ext cx="2316104" cy="3965944"/>
              <a:chOff x="3853455" y="1916835"/>
              <a:chExt cx="2316104" cy="3965944"/>
            </a:xfrm>
          </p:grpSpPr>
          <p:pic>
            <p:nvPicPr>
              <p:cNvPr id="34" name="Picture 2" descr="ì ë¥ê° íë¥´ë ìê¸°ì¥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11" r="18571"/>
              <a:stretch/>
            </p:blipFill>
            <p:spPr bwMode="auto">
              <a:xfrm>
                <a:off x="3853455" y="1916835"/>
                <a:ext cx="2316104" cy="3965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3853455" y="2996952"/>
                <a:ext cx="647406" cy="902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 rot="5400000">
              <a:off x="6756895" y="4675213"/>
              <a:ext cx="764555" cy="753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5439921" y="4773651"/>
              <a:ext cx="276964" cy="104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오른쪽 화살표 35"/>
          <p:cNvSpPr/>
          <p:nvPr/>
        </p:nvSpPr>
        <p:spPr>
          <a:xfrm rot="5400000">
            <a:off x="2240670" y="3432497"/>
            <a:ext cx="887333" cy="462957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 rot="5400000">
            <a:off x="323528" y="3115293"/>
            <a:ext cx="1828483" cy="1067830"/>
            <a:chOff x="3707902" y="3118055"/>
            <a:chExt cx="3965944" cy="2316104"/>
          </a:xfrm>
        </p:grpSpPr>
        <p:grpSp>
          <p:nvGrpSpPr>
            <p:cNvPr id="38" name="그룹 37"/>
            <p:cNvGrpSpPr/>
            <p:nvPr/>
          </p:nvGrpSpPr>
          <p:grpSpPr>
            <a:xfrm rot="5400000">
              <a:off x="4532822" y="2293135"/>
              <a:ext cx="2316104" cy="3965944"/>
              <a:chOff x="3853455" y="1916835"/>
              <a:chExt cx="2316104" cy="3965944"/>
            </a:xfrm>
          </p:grpSpPr>
          <p:pic>
            <p:nvPicPr>
              <p:cNvPr id="41" name="Picture 2" descr="ì ë¥ê° íë¥´ë ìê¸°ì¥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11" r="18571"/>
              <a:stretch/>
            </p:blipFill>
            <p:spPr bwMode="auto">
              <a:xfrm>
                <a:off x="3853455" y="1916835"/>
                <a:ext cx="2316104" cy="3965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3853455" y="2996952"/>
                <a:ext cx="647406" cy="902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 rot="5400000">
              <a:off x="6756895" y="4675213"/>
              <a:ext cx="764555" cy="753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5439921" y="4773651"/>
              <a:ext cx="276964" cy="104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914635" y="2132856"/>
            <a:ext cx="1441255" cy="1974787"/>
            <a:chOff x="3914635" y="2132856"/>
            <a:chExt cx="1441255" cy="1974787"/>
          </a:xfrm>
        </p:grpSpPr>
        <p:sp>
          <p:nvSpPr>
            <p:cNvPr id="15" name="위쪽 화살표 14"/>
            <p:cNvSpPr/>
            <p:nvPr/>
          </p:nvSpPr>
          <p:spPr>
            <a:xfrm>
              <a:off x="4385734" y="2132856"/>
              <a:ext cx="499059" cy="1974787"/>
            </a:xfrm>
            <a:prstGeom prst="up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14635" y="3172374"/>
              <a:ext cx="144125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mtClean="0"/>
                <a:t>자기력 방향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348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 animBg="1"/>
      <p:bldP spid="3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</a:t>
            </a:r>
            <a:r>
              <a:rPr lang="en-US" altLang="ko-KR" sz="2400" dirty="0" smtClean="0"/>
              <a:t>(Spin)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005932" y="445314"/>
            <a:ext cx="793807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HELP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  <p:pic>
        <p:nvPicPr>
          <p:cNvPr id="10242" name="Picture 2" descr="ì ìì ì¤í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0" y="1988840"/>
            <a:ext cx="3524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ktword.co.kr/img_data/4928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9063"/>
            <a:ext cx="355404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3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</a:t>
            </a:r>
            <a:r>
              <a:rPr lang="en-US" altLang="ko-KR" sz="2400" dirty="0" smtClean="0"/>
              <a:t>(spin)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844824"/>
            <a:ext cx="77048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결론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전자에는 궤도 각운동량 외에도 스핀 각운동량이 존재</a:t>
            </a: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스핀 각운동량은 전자 그 자체의 고유한 성질</a:t>
            </a: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전자의 특정한 운동에 따른 결과가 아님</a:t>
            </a:r>
            <a:endParaRPr lang="en-US" altLang="ko-KR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전자가 자성을 갖는 현상을 스핀이라고 칭함</a:t>
            </a: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/>
              <a:t>스핀을 갖는 전자를 자기장에 놓으면 자기장의 방향으로 회전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400" dirty="0" smtClean="0"/>
              <a:t>에너지가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인 상태 </a:t>
            </a:r>
            <a:r>
              <a:rPr lang="en-US" altLang="ko-KR" sz="1400" dirty="0" smtClean="0"/>
              <a:t>– spin down</a:t>
            </a:r>
            <a:br>
              <a:rPr lang="en-US" altLang="ko-KR" sz="1400" dirty="0" smtClean="0"/>
            </a:br>
            <a:r>
              <a:rPr lang="ko-KR" altLang="en-US" sz="1400" dirty="0" smtClean="0"/>
              <a:t>반대의 방향으로 돌리기 위해 힘을 가하면 에너지가 가장 높은 상태 </a:t>
            </a:r>
            <a:r>
              <a:rPr lang="en-US" altLang="ko-KR" sz="1400" dirty="0" smtClean="0"/>
              <a:t>– spin up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5932" y="445314"/>
            <a:ext cx="793807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HELP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4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</a:t>
            </a:r>
            <a:r>
              <a:rPr lang="en-US" altLang="ko-KR" sz="4000" dirty="0" smtClean="0"/>
              <a:t>. Q </a:t>
            </a:r>
            <a:r>
              <a:rPr lang="ko-KR" altLang="en-US" sz="4000" dirty="0" smtClean="0"/>
              <a:t>비트</a:t>
            </a:r>
            <a:endParaRPr lang="ko-KR" altLang="en-US" sz="40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19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3960" y="1772816"/>
            <a:ext cx="36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단위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3960" y="2420888"/>
            <a:ext cx="503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고전 컴퓨터</a:t>
            </a:r>
            <a:r>
              <a:rPr lang="en-US" altLang="ko-KR" sz="2000" dirty="0" smtClean="0"/>
              <a:t>: bit (binary + digit)</a:t>
            </a:r>
          </a:p>
          <a:p>
            <a:endParaRPr lang="en-US" altLang="ko-KR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3068960"/>
            <a:ext cx="366402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0 &amp; 1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0 1 1 0 0 0 1 1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1 0 0 1 1 1 0 0</a:t>
            </a:r>
          </a:p>
          <a:p>
            <a:endParaRPr lang="en-US" altLang="ko-KR" sz="2000" dirty="0"/>
          </a:p>
        </p:txBody>
      </p:sp>
      <p:sp>
        <p:nvSpPr>
          <p:cNvPr id="3" name="아래쪽 화살표 2"/>
          <p:cNvSpPr/>
          <p:nvPr/>
        </p:nvSpPr>
        <p:spPr>
          <a:xfrm>
            <a:off x="2083227" y="4516836"/>
            <a:ext cx="314187" cy="63430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39988" y="4649321"/>
            <a:ext cx="36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논리 </a:t>
            </a:r>
            <a:r>
              <a:rPr lang="ko-KR" altLang="en-US" dirty="0" err="1" smtClean="0"/>
              <a:t>게이트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074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3" grpId="0" animBg="1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3960" y="2420888"/>
            <a:ext cx="5640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> (quantum + bit)</a:t>
            </a:r>
          </a:p>
          <a:p>
            <a:endParaRPr lang="en-US" altLang="ko-KR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3068960"/>
            <a:ext cx="45365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양자 컴퓨터의 기본 상태는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존재</a:t>
            </a:r>
            <a:endParaRPr lang="en-US" altLang="ko-KR" dirty="0" smtClean="0"/>
          </a:p>
          <a:p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370198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양자 컴퓨터가 동작하는 과정에 </a:t>
            </a:r>
            <a:endParaRPr lang="en-US" altLang="ko-KR" dirty="0" smtClean="0"/>
          </a:p>
          <a:p>
            <a:r>
              <a:rPr lang="ko-KR" altLang="en-US" dirty="0" smtClean="0"/>
              <a:t>  무한의 </a:t>
            </a:r>
            <a:r>
              <a:rPr lang="en-US" altLang="ko-KR" dirty="0" smtClean="0"/>
              <a:t>Superposition</a:t>
            </a:r>
            <a:r>
              <a:rPr lang="ko-KR" altLang="en-US" dirty="0" smtClean="0"/>
              <a:t>의 형태를 취할 수 있음</a:t>
            </a:r>
            <a:endParaRPr lang="en-US" altLang="ko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383868" y="4654296"/>
            <a:ext cx="1951839" cy="1200329"/>
            <a:chOff x="3275856" y="4826517"/>
            <a:chExt cx="1951839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3275856" y="5085184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srgbClr val="0070C0"/>
                  </a:solidFill>
                </a:rPr>
                <a:t>0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16016" y="5085184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rgbClr val="0070C0"/>
                  </a:solidFill>
                </a:rPr>
                <a:t>1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87535" y="4826517"/>
              <a:ext cx="95891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dirty="0" smtClean="0">
                  <a:solidFill>
                    <a:schemeClr val="accent6">
                      <a:lumMod val="75000"/>
                    </a:schemeClr>
                  </a:solidFill>
                </a:rPr>
                <a:t>∞</a:t>
              </a:r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63960" y="1772816"/>
            <a:ext cx="36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단위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28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3960" y="2420888"/>
            <a:ext cx="5640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> (quantum + bit)</a:t>
            </a:r>
          </a:p>
          <a:p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2924944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양자 컴퓨터가 동작하는 과정에 </a:t>
            </a:r>
            <a:endParaRPr lang="en-US" altLang="ko-KR" dirty="0" smtClean="0"/>
          </a:p>
          <a:p>
            <a:r>
              <a:rPr lang="ko-KR" altLang="en-US" dirty="0" smtClean="0"/>
              <a:t>  무한의 </a:t>
            </a:r>
            <a:r>
              <a:rPr lang="en-US" altLang="ko-KR" dirty="0" smtClean="0"/>
              <a:t>Superposition</a:t>
            </a:r>
            <a:r>
              <a:rPr lang="ko-KR" altLang="en-US" dirty="0" smtClean="0"/>
              <a:t>의 형태를 취할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중간의 상태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63960" y="1772816"/>
            <a:ext cx="36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단위</a:t>
            </a:r>
            <a:endParaRPr lang="ko-KR" altLang="en-US" sz="2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753896" y="4125273"/>
            <a:ext cx="3247922" cy="1369606"/>
            <a:chOff x="2753896" y="3966586"/>
            <a:chExt cx="3247922" cy="1369606"/>
          </a:xfrm>
        </p:grpSpPr>
        <p:sp>
          <p:nvSpPr>
            <p:cNvPr id="6" name="TextBox 5"/>
            <p:cNvSpPr txBox="1"/>
            <p:nvPr/>
          </p:nvSpPr>
          <p:spPr>
            <a:xfrm>
              <a:off x="2753896" y="4566751"/>
              <a:ext cx="97216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srgbClr val="0070C0"/>
                  </a:solidFill>
                </a:rPr>
                <a:t>0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90139" y="4566751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0070C0"/>
                  </a:solidFill>
                </a:rPr>
                <a:t>1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3" name="왼쪽/오른쪽 화살표 2"/>
            <p:cNvSpPr/>
            <p:nvPr/>
          </p:nvSpPr>
          <p:spPr>
            <a:xfrm>
              <a:off x="3295064" y="4799267"/>
              <a:ext cx="2195075" cy="304407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84527" y="3966586"/>
              <a:ext cx="95891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dirty="0" smtClean="0">
                  <a:solidFill>
                    <a:schemeClr val="accent6">
                      <a:lumMod val="75000"/>
                    </a:schemeClr>
                  </a:solidFill>
                </a:rPr>
                <a:t>∞</a:t>
              </a:r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15753" y="5661248"/>
            <a:ext cx="61926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Qubit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superposition</a:t>
            </a:r>
            <a:r>
              <a:rPr lang="ko-KR" altLang="en-US" dirty="0" smtClean="0"/>
              <a:t>에 있을 시</a:t>
            </a:r>
            <a:endParaRPr lang="en-US" altLang="ko-KR" dirty="0"/>
          </a:p>
          <a:p>
            <a:r>
              <a:rPr lang="en-US" altLang="ko-KR" sz="1600" dirty="0" smtClean="0"/>
              <a:t>- 0</a:t>
            </a:r>
            <a:r>
              <a:rPr lang="ko-KR" altLang="en-US" sz="1600" dirty="0" smtClean="0"/>
              <a:t>이 될 가능성과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이 될 가능성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확률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가지고 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1795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3960" y="2420888"/>
            <a:ext cx="564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2924944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/>
              <a:t>Superposition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Qubit</a:t>
            </a:r>
            <a:r>
              <a:rPr lang="ko-KR" altLang="en-US" sz="1600" dirty="0" smtClean="0"/>
              <a:t>을 관찰할 시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의 상태로 결정 되어버림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관찰 전까지는 확률의 상태로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도 될 수 있고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도 될 수 있는 상태</a:t>
            </a:r>
            <a:endParaRPr lang="en-US" altLang="ko-K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763960" y="1772816"/>
            <a:ext cx="36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단위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77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2232248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두 벡터가 서로 같을 조건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b="1" dirty="0" smtClean="0">
                <a:solidFill>
                  <a:srgbClr val="0070C0"/>
                </a:solidFill>
              </a:rPr>
              <a:t>크기와 방향이 동일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위치에 상관 없다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)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91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벡터</a:t>
            </a:r>
            <a:endParaRPr lang="ko-KR" alt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137629" y="445314"/>
            <a:ext cx="646331" cy="369332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문송</a:t>
            </a:r>
            <a:endParaRPr lang="ko-KR" altLang="en-US" dirty="0">
              <a:solidFill>
                <a:srgbClr val="FF0000"/>
              </a:solidFill>
              <a:latin typeface="HY궁서" pitchFamily="18" charset="-127"/>
              <a:ea typeface="HY궁서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 rot="19709960" flipV="1">
            <a:off x="817407" y="2955823"/>
            <a:ext cx="992874" cy="101680"/>
            <a:chOff x="1685965" y="4719429"/>
            <a:chExt cx="1517883" cy="155446"/>
          </a:xfrm>
        </p:grpSpPr>
        <p:cxnSp>
          <p:nvCxnSpPr>
            <p:cNvPr id="38" name="직선 화살표 연결선 37"/>
            <p:cNvCxnSpPr/>
            <p:nvPr/>
          </p:nvCxnSpPr>
          <p:spPr>
            <a:xfrm>
              <a:off x="1763688" y="4797152"/>
              <a:ext cx="1440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/>
            <p:cNvSpPr/>
            <p:nvPr/>
          </p:nvSpPr>
          <p:spPr>
            <a:xfrm>
              <a:off x="1685965" y="4719429"/>
              <a:ext cx="155446" cy="1554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16901" y="3484517"/>
            <a:ext cx="942034" cy="296950"/>
            <a:chOff x="1196645" y="3554428"/>
            <a:chExt cx="942034" cy="296950"/>
          </a:xfrm>
        </p:grpSpPr>
        <p:cxnSp>
          <p:nvCxnSpPr>
            <p:cNvPr id="40" name="직선 화살표 연결선 39"/>
            <p:cNvCxnSpPr/>
            <p:nvPr/>
          </p:nvCxnSpPr>
          <p:spPr>
            <a:xfrm rot="19709960" flipV="1">
              <a:off x="1196645" y="3554428"/>
              <a:ext cx="9420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/>
            <p:cNvSpPr/>
            <p:nvPr/>
          </p:nvSpPr>
          <p:spPr>
            <a:xfrm rot="19709960" flipV="1">
              <a:off x="1215217" y="3749698"/>
              <a:ext cx="101680" cy="1016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11760" y="3021978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동일한 벡터이다</a:t>
            </a:r>
            <a:endParaRPr lang="ko-KR" altLang="en-US" dirty="0"/>
          </a:p>
        </p:txBody>
      </p:sp>
      <p:sp>
        <p:nvSpPr>
          <p:cNvPr id="17" name="오른쪽 중괄호 16"/>
          <p:cNvSpPr/>
          <p:nvPr/>
        </p:nvSpPr>
        <p:spPr>
          <a:xfrm>
            <a:off x="2051720" y="2636912"/>
            <a:ext cx="227456" cy="11636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555980" y="3857138"/>
            <a:ext cx="2728908" cy="2459715"/>
            <a:chOff x="3218872" y="3869560"/>
            <a:chExt cx="2728908" cy="2459715"/>
          </a:xfrm>
        </p:grpSpPr>
        <p:grpSp>
          <p:nvGrpSpPr>
            <p:cNvPr id="58" name="그룹 57"/>
            <p:cNvGrpSpPr/>
            <p:nvPr/>
          </p:nvGrpSpPr>
          <p:grpSpPr>
            <a:xfrm>
              <a:off x="3218872" y="3869560"/>
              <a:ext cx="2728908" cy="2459715"/>
              <a:chOff x="3218872" y="3869560"/>
              <a:chExt cx="2728908" cy="2459715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3605229" y="4293096"/>
                <a:ext cx="1933543" cy="1666847"/>
                <a:chOff x="3203848" y="4365104"/>
                <a:chExt cx="1933543" cy="1666847"/>
              </a:xfrm>
            </p:grpSpPr>
            <p:sp>
              <p:nvSpPr>
                <p:cNvPr id="19" name="육각형 18"/>
                <p:cNvSpPr/>
                <p:nvPr/>
              </p:nvSpPr>
              <p:spPr>
                <a:xfrm>
                  <a:off x="3203848" y="4365104"/>
                  <a:ext cx="1933543" cy="1666847"/>
                </a:xfrm>
                <a:prstGeom prst="hexag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2" name="직선 연결선 41"/>
                <p:cNvCxnSpPr>
                  <a:stCxn id="19" idx="4"/>
                  <a:endCxn id="19" idx="1"/>
                </p:cNvCxnSpPr>
                <p:nvPr/>
              </p:nvCxnSpPr>
              <p:spPr>
                <a:xfrm>
                  <a:off x="3620560" y="4365104"/>
                  <a:ext cx="1100119" cy="16668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/>
                <p:cNvCxnSpPr>
                  <a:stCxn id="19" idx="5"/>
                  <a:endCxn id="19" idx="2"/>
                </p:cNvCxnSpPr>
                <p:nvPr/>
              </p:nvCxnSpPr>
              <p:spPr>
                <a:xfrm flipH="1">
                  <a:off x="3620560" y="4365104"/>
                  <a:ext cx="1100119" cy="16668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>
                  <a:stCxn id="19" idx="3"/>
                  <a:endCxn id="19" idx="0"/>
                </p:cNvCxnSpPr>
                <p:nvPr/>
              </p:nvCxnSpPr>
              <p:spPr>
                <a:xfrm>
                  <a:off x="3203848" y="5198528"/>
                  <a:ext cx="193354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/>
              <p:cNvSpPr txBox="1"/>
              <p:nvPr/>
            </p:nvSpPr>
            <p:spPr>
              <a:xfrm>
                <a:off x="3605229" y="3872649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218872" y="4941853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44492" y="4941853"/>
                <a:ext cx="303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E</a:t>
                </a:r>
                <a:endParaRPr lang="ko-KR" alt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122060" y="5959943"/>
                <a:ext cx="349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D</a:t>
                </a:r>
                <a:endParaRPr lang="ko-KR" alt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122060" y="386956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F</a:t>
                </a:r>
                <a:endParaRPr lang="ko-KR" alt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672165" y="5953732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C</a:t>
                </a:r>
                <a:endParaRPr lang="ko-KR" altLang="en-US" dirty="0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4403524" y="4605699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</a:t>
              </a:r>
              <a:endParaRPr lang="ko-KR" altLang="en-US" dirty="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452901" y="4057405"/>
            <a:ext cx="2835969" cy="369332"/>
            <a:chOff x="6014997" y="3925599"/>
            <a:chExt cx="2835969" cy="369332"/>
          </a:xfrm>
        </p:grpSpPr>
        <p:sp>
          <p:nvSpPr>
            <p:cNvPr id="59" name="TextBox 58"/>
            <p:cNvSpPr txBox="1"/>
            <p:nvPr/>
          </p:nvSpPr>
          <p:spPr>
            <a:xfrm>
              <a:off x="6014997" y="3925599"/>
              <a:ext cx="2835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AO  =  OD  =  BC  =  FE</a:t>
              </a:r>
              <a:endParaRPr lang="ko-KR" altLang="en-US" dirty="0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6084168" y="3947236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6876256" y="3947236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7668344" y="3947236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>
              <a:off x="8430348" y="3947236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/>
          <p:cNvCxnSpPr/>
          <p:nvPr/>
        </p:nvCxnSpPr>
        <p:spPr>
          <a:xfrm>
            <a:off x="3279289" y="4280674"/>
            <a:ext cx="550059" cy="8334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881626" y="5166338"/>
            <a:ext cx="550059" cy="8334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2862577" y="5114098"/>
            <a:ext cx="416712" cy="833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4537405" y="4258242"/>
            <a:ext cx="444195" cy="8558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5522072" y="4929431"/>
            <a:ext cx="1519903" cy="584775"/>
            <a:chOff x="6014997" y="3925599"/>
            <a:chExt cx="1519903" cy="584775"/>
          </a:xfrm>
        </p:grpSpPr>
        <p:sp>
          <p:nvSpPr>
            <p:cNvPr id="83" name="TextBox 82"/>
            <p:cNvSpPr txBox="1"/>
            <p:nvPr/>
          </p:nvSpPr>
          <p:spPr>
            <a:xfrm>
              <a:off x="6014997" y="3925599"/>
              <a:ext cx="15199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OA  =  - OD</a:t>
              </a:r>
              <a:br>
                <a:rPr lang="en-US" altLang="ko-KR" dirty="0" smtClean="0"/>
              </a:br>
              <a:r>
                <a:rPr lang="ko-KR" altLang="en-US" sz="1400" dirty="0" smtClean="0"/>
                <a:t>서로 반대</a:t>
              </a:r>
              <a:endParaRPr lang="ko-KR" altLang="en-US" dirty="0"/>
            </a:p>
          </p:txBody>
        </p:sp>
        <p:cxnSp>
          <p:nvCxnSpPr>
            <p:cNvPr id="84" name="직선 화살표 연결선 83"/>
            <p:cNvCxnSpPr/>
            <p:nvPr/>
          </p:nvCxnSpPr>
          <p:spPr>
            <a:xfrm>
              <a:off x="6084168" y="3947236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/>
            <p:nvPr/>
          </p:nvCxnSpPr>
          <p:spPr>
            <a:xfrm>
              <a:off x="7025177" y="3947236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화살표 연결선 87"/>
          <p:cNvCxnSpPr/>
          <p:nvPr/>
        </p:nvCxnSpPr>
        <p:spPr>
          <a:xfrm flipH="1" flipV="1">
            <a:off x="3486404" y="4293223"/>
            <a:ext cx="442360" cy="696470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4048769" y="5139443"/>
            <a:ext cx="410399" cy="593813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/>
          <p:cNvGrpSpPr/>
          <p:nvPr/>
        </p:nvGrpSpPr>
        <p:grpSpPr>
          <a:xfrm>
            <a:off x="5585367" y="5694347"/>
            <a:ext cx="1436612" cy="830997"/>
            <a:chOff x="6014997" y="3925599"/>
            <a:chExt cx="1436612" cy="830997"/>
          </a:xfrm>
        </p:grpSpPr>
        <p:sp>
          <p:nvSpPr>
            <p:cNvPr id="94" name="TextBox 93"/>
            <p:cNvSpPr txBox="1"/>
            <p:nvPr/>
          </p:nvSpPr>
          <p:spPr>
            <a:xfrm>
              <a:off x="6014997" y="3925599"/>
              <a:ext cx="14366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 a   =    - d</a:t>
              </a:r>
              <a:br>
                <a:rPr lang="en-US" altLang="ko-KR" dirty="0" smtClean="0"/>
              </a:br>
              <a:r>
                <a:rPr lang="ko-KR" altLang="en-US" sz="1200" dirty="0" smtClean="0"/>
                <a:t>간단한 표기 방법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ko-KR" altLang="en-US" dirty="0"/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>
              <a:off x="6084168" y="3947236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>
              <a:off x="7025177" y="3947236"/>
              <a:ext cx="4206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785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3960" y="2420888"/>
            <a:ext cx="564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> - Superposition</a:t>
            </a: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2924944"/>
            <a:ext cx="7056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Superposition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Qubit</a:t>
            </a:r>
            <a:r>
              <a:rPr lang="ko-KR" altLang="en-US" sz="1600" dirty="0" smtClean="0"/>
              <a:t>을 관찰할 시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의 상태로 결정 되어버림</a:t>
            </a:r>
            <a:endParaRPr lang="en-US" altLang="ko-K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763960" y="1772816"/>
            <a:ext cx="36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단위</a:t>
            </a:r>
            <a:endParaRPr lang="ko-KR" altLang="en-US" sz="2000" dirty="0"/>
          </a:p>
        </p:txBody>
      </p:sp>
      <p:sp>
        <p:nvSpPr>
          <p:cNvPr id="7" name="정육면체 6"/>
          <p:cNvSpPr/>
          <p:nvPr/>
        </p:nvSpPr>
        <p:spPr>
          <a:xfrm>
            <a:off x="3728002" y="3789040"/>
            <a:ext cx="1832012" cy="1832012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75856" y="5805264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슈뢰딩거의 고양이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2196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3960" y="2253692"/>
            <a:ext cx="564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> - Superposition</a:t>
            </a:r>
            <a:endParaRPr lang="en-US" altLang="ko-KR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63960" y="1772816"/>
            <a:ext cx="36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단위</a:t>
            </a:r>
            <a:endParaRPr lang="ko-KR" altLang="en-US" sz="2000" dirty="0"/>
          </a:p>
        </p:txBody>
      </p:sp>
      <p:sp>
        <p:nvSpPr>
          <p:cNvPr id="7" name="정육면체 6"/>
          <p:cNvSpPr/>
          <p:nvPr/>
        </p:nvSpPr>
        <p:spPr>
          <a:xfrm>
            <a:off x="3728002" y="3042317"/>
            <a:ext cx="1636086" cy="1610819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75856" y="4818638"/>
            <a:ext cx="24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슈뢰딩거의 고양이</a:t>
            </a:r>
            <a:endParaRPr lang="en-US" altLang="ko-KR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3960" y="5157192"/>
            <a:ext cx="681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상자를 열기 전</a:t>
            </a:r>
            <a:endParaRPr lang="en-US" altLang="ko-KR" sz="1600" b="1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고양이가 죽어있을 수도 살아있을 수도 있는 </a:t>
            </a:r>
            <a:r>
              <a:rPr lang="en-US" altLang="ko-KR" sz="1600" dirty="0" smtClean="0"/>
              <a:t>Superposition</a:t>
            </a:r>
            <a:r>
              <a:rPr lang="ko-KR" altLang="en-US" sz="1600" dirty="0" smtClean="0"/>
              <a:t>의 상태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63960" y="5889321"/>
            <a:ext cx="8272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상자를 열어본 후</a:t>
            </a:r>
            <a:endParaRPr lang="en-US" altLang="ko-KR" sz="1600" b="1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고양이의 생사 유무 결정 </a:t>
            </a:r>
            <a:r>
              <a:rPr lang="en-US" altLang="ko-KR" sz="1600" dirty="0" smtClean="0">
                <a:sym typeface="Wingdings" pitchFamily="2" charset="2"/>
              </a:rPr>
              <a:t> </a:t>
            </a:r>
            <a:r>
              <a:rPr lang="ko-KR" altLang="en-US" sz="1600" dirty="0" smtClean="0">
                <a:sym typeface="Wingdings" pitchFamily="2" charset="2"/>
              </a:rPr>
              <a:t>죽어있는 상태 </a:t>
            </a:r>
            <a:r>
              <a:rPr lang="en-US" altLang="ko-KR" sz="1600" dirty="0" smtClean="0">
                <a:sym typeface="Wingdings" pitchFamily="2" charset="2"/>
              </a:rPr>
              <a:t>or </a:t>
            </a:r>
            <a:r>
              <a:rPr lang="ko-KR" altLang="en-US" sz="1600" dirty="0" smtClean="0">
                <a:sym typeface="Wingdings" pitchFamily="2" charset="2"/>
              </a:rPr>
              <a:t>살아있는 상태 </a:t>
            </a:r>
            <a:r>
              <a:rPr lang="en-US" altLang="ko-KR" sz="1200" dirty="0" smtClean="0">
                <a:sym typeface="Wingdings" pitchFamily="2" charset="2"/>
              </a:rPr>
              <a:t>– </a:t>
            </a:r>
            <a:r>
              <a:rPr lang="ko-KR" altLang="en-US" sz="1200" dirty="0" smtClean="0">
                <a:sym typeface="Wingdings" pitchFamily="2" charset="2"/>
              </a:rPr>
              <a:t>동시에 같은 상태는 불가능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30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3960" y="2253692"/>
            <a:ext cx="60402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수 많은 슈뢰딩거 고양이의 집합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실제로는 전자와 같은 입자를 활용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63960" y="1772816"/>
            <a:ext cx="36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단위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18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88368" y="5681460"/>
            <a:ext cx="76880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/>
              <a:t>자기를 갖고 있는 전자가 자기장에 방향으로 맞춰지는 현상</a:t>
            </a:r>
            <a:r>
              <a:rPr lang="en-US" altLang="ko-KR" sz="1600" dirty="0" smtClean="0"/>
              <a:t>: Spin Down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1600" dirty="0" smtClean="0"/>
              <a:t>Spin Down </a:t>
            </a:r>
            <a:r>
              <a:rPr lang="ko-KR" altLang="en-US" sz="1600" dirty="0" smtClean="0"/>
              <a:t>형태에서 힘을 줘서 반대의 방향으로 맞추는 현상</a:t>
            </a:r>
            <a:r>
              <a:rPr lang="en-US" altLang="ko-KR" sz="1600" dirty="0" smtClean="0"/>
              <a:t>: Spin up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63960" y="1772816"/>
            <a:ext cx="36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단위</a:t>
            </a:r>
            <a:endParaRPr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 rot="5400000">
            <a:off x="1371836" y="3784848"/>
            <a:ext cx="927720" cy="1584176"/>
            <a:chOff x="3352056" y="3717032"/>
            <a:chExt cx="927720" cy="1584176"/>
          </a:xfrm>
        </p:grpSpPr>
        <p:sp>
          <p:nvSpPr>
            <p:cNvPr id="5" name="직사각형 4"/>
            <p:cNvSpPr/>
            <p:nvPr/>
          </p:nvSpPr>
          <p:spPr>
            <a:xfrm>
              <a:off x="3635896" y="3717032"/>
              <a:ext cx="360040" cy="7920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635896" y="4509120"/>
              <a:ext cx="360040" cy="792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352056" y="4045260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 flipV="1">
            <a:off x="4788024" y="4379039"/>
            <a:ext cx="0" cy="11381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652120" y="4379039"/>
            <a:ext cx="0" cy="11381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6444208" y="4379039"/>
            <a:ext cx="0" cy="11381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7092280" y="4379039"/>
            <a:ext cx="0" cy="11381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4788024" y="3356992"/>
            <a:ext cx="0" cy="11381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652120" y="3356992"/>
            <a:ext cx="0" cy="11381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444208" y="3356992"/>
            <a:ext cx="0" cy="11381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7092280" y="3356992"/>
            <a:ext cx="0" cy="11381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오른쪽 화살표 36"/>
          <p:cNvSpPr/>
          <p:nvPr/>
        </p:nvSpPr>
        <p:spPr>
          <a:xfrm>
            <a:off x="3448995" y="4379039"/>
            <a:ext cx="762965" cy="37791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916360" y="2406092"/>
            <a:ext cx="604028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회전</a:t>
            </a:r>
            <a:r>
              <a:rPr lang="en-US" altLang="ko-KR" sz="2000" dirty="0" smtClean="0"/>
              <a:t>(spin)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sz="2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345357" y="3986333"/>
            <a:ext cx="613526" cy="1047658"/>
            <a:chOff x="5345357" y="3986333"/>
            <a:chExt cx="613526" cy="1047658"/>
          </a:xfrm>
        </p:grpSpPr>
        <p:grpSp>
          <p:nvGrpSpPr>
            <p:cNvPr id="33" name="그룹 32"/>
            <p:cNvGrpSpPr/>
            <p:nvPr/>
          </p:nvGrpSpPr>
          <p:grpSpPr>
            <a:xfrm>
              <a:off x="5345357" y="3986333"/>
              <a:ext cx="613526" cy="1047658"/>
              <a:chOff x="3352056" y="3717032"/>
              <a:chExt cx="927720" cy="158417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635896" y="3717032"/>
                <a:ext cx="360040" cy="79208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3635896" y="4509120"/>
                <a:ext cx="360040" cy="79208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3352056" y="4045260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아래쪽 화살표 39"/>
            <p:cNvSpPr/>
            <p:nvPr/>
          </p:nvSpPr>
          <p:spPr>
            <a:xfrm>
              <a:off x="5505171" y="4293096"/>
              <a:ext cx="293897" cy="44795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 rot="10800000">
            <a:off x="6785517" y="3993244"/>
            <a:ext cx="613526" cy="1047658"/>
            <a:chOff x="5345357" y="3986333"/>
            <a:chExt cx="613526" cy="1047658"/>
          </a:xfrm>
        </p:grpSpPr>
        <p:grpSp>
          <p:nvGrpSpPr>
            <p:cNvPr id="43" name="그룹 42"/>
            <p:cNvGrpSpPr/>
            <p:nvPr/>
          </p:nvGrpSpPr>
          <p:grpSpPr>
            <a:xfrm>
              <a:off x="5345357" y="3986333"/>
              <a:ext cx="613526" cy="1047658"/>
              <a:chOff x="3352056" y="3717032"/>
              <a:chExt cx="927720" cy="1584176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3635896" y="3717032"/>
                <a:ext cx="360040" cy="79208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3635896" y="4509120"/>
                <a:ext cx="360040" cy="79208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3352056" y="4045260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아래쪽 화살표 43"/>
            <p:cNvSpPr/>
            <p:nvPr/>
          </p:nvSpPr>
          <p:spPr>
            <a:xfrm>
              <a:off x="5505171" y="4293096"/>
              <a:ext cx="293897" cy="44795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9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63960" y="1772816"/>
            <a:ext cx="36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단위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2406092"/>
            <a:ext cx="604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endParaRPr lang="en-US" altLang="ko-KR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916360" y="3287131"/>
            <a:ext cx="567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/>
              <a:t>1			|      &gt;	0.64%</a:t>
            </a:r>
            <a:br>
              <a:rPr lang="en-US" altLang="ko-KR" sz="2400" dirty="0" smtClean="0"/>
            </a:b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/>
              <a:t>0			|       &gt;	0.36%</a:t>
            </a:r>
            <a:endParaRPr lang="en-US" altLang="ko-KR" sz="2400" dirty="0"/>
          </a:p>
        </p:txBody>
      </p:sp>
      <p:grpSp>
        <p:nvGrpSpPr>
          <p:cNvPr id="11" name="그룹 10"/>
          <p:cNvGrpSpPr/>
          <p:nvPr/>
        </p:nvGrpSpPr>
        <p:grpSpPr>
          <a:xfrm rot="16200000">
            <a:off x="3785381" y="3331874"/>
            <a:ext cx="741857" cy="360042"/>
            <a:chOff x="960317" y="4113076"/>
            <a:chExt cx="1911542" cy="927720"/>
          </a:xfrm>
        </p:grpSpPr>
        <p:sp>
          <p:nvSpPr>
            <p:cNvPr id="7" name="오른쪽 화살표 6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 rot="5400000">
            <a:off x="3830480" y="5204084"/>
            <a:ext cx="741857" cy="360042"/>
            <a:chOff x="960317" y="4113076"/>
            <a:chExt cx="1911542" cy="927720"/>
          </a:xfrm>
        </p:grpSpPr>
        <p:sp>
          <p:nvSpPr>
            <p:cNvPr id="49" name="오른쪽 화살표 48"/>
            <p:cNvSpPr/>
            <p:nvPr/>
          </p:nvSpPr>
          <p:spPr>
            <a:xfrm>
              <a:off x="960317" y="4241930"/>
              <a:ext cx="1911542" cy="67988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 rot="5400000">
              <a:off x="1371836" y="4113076"/>
              <a:ext cx="927720" cy="927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387523" y="2806202"/>
            <a:ext cx="1224136" cy="3143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916360" y="5962876"/>
            <a:ext cx="604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/>
              <a:t>2</a:t>
            </a:r>
            <a:r>
              <a:rPr lang="ko-KR" altLang="en-US" sz="2000" dirty="0" smtClean="0"/>
              <a:t>개의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0193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1600" dirty="0" smtClean="0"/>
              <a:t>고전 컴퓨터의 </a:t>
            </a:r>
            <a:r>
              <a:rPr lang="en-US" altLang="ko-KR" sz="1600" dirty="0" smtClean="0"/>
              <a:t>00 01 10 11</a:t>
            </a:r>
            <a:r>
              <a:rPr lang="ko-KR" altLang="en-US" sz="1600" dirty="0" smtClean="0"/>
              <a:t>과의 차이</a:t>
            </a:r>
            <a:endParaRPr lang="en-US" altLang="ko-KR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032762" y="2708920"/>
            <a:ext cx="3259321" cy="3595071"/>
            <a:chOff x="5426383" y="2708920"/>
            <a:chExt cx="3259321" cy="3595071"/>
          </a:xfrm>
        </p:grpSpPr>
        <p:grpSp>
          <p:nvGrpSpPr>
            <p:cNvPr id="6" name="그룹 5"/>
            <p:cNvGrpSpPr/>
            <p:nvPr/>
          </p:nvGrpSpPr>
          <p:grpSpPr>
            <a:xfrm>
              <a:off x="5426383" y="2708920"/>
              <a:ext cx="1980029" cy="741858"/>
              <a:chOff x="2915815" y="3433351"/>
              <a:chExt cx="1980028" cy="741858"/>
            </a:xfrm>
          </p:grpSpPr>
          <p:grpSp>
            <p:nvGrpSpPr>
              <p:cNvPr id="11" name="그룹 10"/>
              <p:cNvGrpSpPr/>
              <p:nvPr/>
            </p:nvGrpSpPr>
            <p:grpSpPr>
              <a:xfrm rot="16200000">
                <a:off x="3156957" y="3624260"/>
                <a:ext cx="741857" cy="360042"/>
                <a:chOff x="960317" y="4113076"/>
                <a:chExt cx="1911542" cy="927720"/>
              </a:xfrm>
            </p:grpSpPr>
            <p:sp>
              <p:nvSpPr>
                <p:cNvPr id="7" name="오른쪽 화살표 6"/>
                <p:cNvSpPr/>
                <p:nvPr/>
              </p:nvSpPr>
              <p:spPr>
                <a:xfrm>
                  <a:off x="960317" y="4241930"/>
                  <a:ext cx="1911542" cy="679884"/>
                </a:xfrm>
                <a:prstGeom prst="rightArrow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/>
                <p:cNvSpPr/>
                <p:nvPr/>
              </p:nvSpPr>
              <p:spPr>
                <a:xfrm rot="5400000">
                  <a:off x="1371836" y="4113076"/>
                  <a:ext cx="927720" cy="92772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2915815" y="3511895"/>
                <a:ext cx="19800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/>
                  <a:t>|	    &gt;</a:t>
                </a:r>
                <a:endParaRPr lang="ko-KR" altLang="en-US" sz="3200" b="1" dirty="0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 rot="16200000">
                <a:off x="3830482" y="3624259"/>
                <a:ext cx="741857" cy="360042"/>
                <a:chOff x="960317" y="4113076"/>
                <a:chExt cx="1911542" cy="927720"/>
              </a:xfrm>
            </p:grpSpPr>
            <p:sp>
              <p:nvSpPr>
                <p:cNvPr id="17" name="오른쪽 화살표 16"/>
                <p:cNvSpPr/>
                <p:nvPr/>
              </p:nvSpPr>
              <p:spPr>
                <a:xfrm>
                  <a:off x="960317" y="4241930"/>
                  <a:ext cx="1911542" cy="679884"/>
                </a:xfrm>
                <a:prstGeom prst="rightArrow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 rot="5400000">
                  <a:off x="1371836" y="4113076"/>
                  <a:ext cx="927720" cy="92772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" name="그룹 21"/>
            <p:cNvGrpSpPr/>
            <p:nvPr/>
          </p:nvGrpSpPr>
          <p:grpSpPr>
            <a:xfrm rot="5400000">
              <a:off x="5677238" y="3951636"/>
              <a:ext cx="741857" cy="360042"/>
              <a:chOff x="960317" y="4113076"/>
              <a:chExt cx="1911542" cy="927720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436096" y="3839271"/>
              <a:ext cx="3249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/>
                <a:t>|	    +		&gt;</a:t>
              </a:r>
              <a:endParaRPr lang="ko-KR" altLang="en-US" sz="3200" b="1" dirty="0"/>
            </a:p>
          </p:txBody>
        </p:sp>
        <p:grpSp>
          <p:nvGrpSpPr>
            <p:cNvPr id="24" name="그룹 23"/>
            <p:cNvGrpSpPr/>
            <p:nvPr/>
          </p:nvGrpSpPr>
          <p:grpSpPr>
            <a:xfrm rot="16200000">
              <a:off x="6350764" y="3951635"/>
              <a:ext cx="741857" cy="360042"/>
              <a:chOff x="960317" y="4113076"/>
              <a:chExt cx="1911542" cy="927720"/>
            </a:xfrm>
          </p:grpSpPr>
          <p:sp>
            <p:nvSpPr>
              <p:cNvPr id="25" name="오른쪽 화살표 24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5400000">
              <a:off x="5677238" y="4909518"/>
              <a:ext cx="741857" cy="360042"/>
              <a:chOff x="960317" y="4113076"/>
              <a:chExt cx="1911542" cy="927720"/>
            </a:xfrm>
          </p:grpSpPr>
          <p:sp>
            <p:nvSpPr>
              <p:cNvPr id="35" name="오른쪽 화살표 34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436096" y="4797153"/>
              <a:ext cx="3249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/>
                <a:t>|	    -		&gt;</a:t>
              </a:r>
              <a:endParaRPr lang="ko-KR" altLang="en-US" sz="32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 rot="16200000">
              <a:off x="6350764" y="4909517"/>
              <a:ext cx="741857" cy="360042"/>
              <a:chOff x="960317" y="4113076"/>
              <a:chExt cx="1911542" cy="927720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5400000">
              <a:off x="5677238" y="5753042"/>
              <a:ext cx="741857" cy="360042"/>
              <a:chOff x="960317" y="4113076"/>
              <a:chExt cx="1911542" cy="927720"/>
            </a:xfrm>
          </p:grpSpPr>
          <p:sp>
            <p:nvSpPr>
              <p:cNvPr id="45" name="오른쪽 화살표 44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436096" y="5640677"/>
              <a:ext cx="1980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/>
                <a:t>|	    &gt;</a:t>
              </a:r>
              <a:endParaRPr lang="ko-KR" altLang="en-US" sz="3200" b="1" dirty="0"/>
            </a:p>
          </p:txBody>
        </p:sp>
        <p:grpSp>
          <p:nvGrpSpPr>
            <p:cNvPr id="42" name="그룹 41"/>
            <p:cNvGrpSpPr/>
            <p:nvPr/>
          </p:nvGrpSpPr>
          <p:grpSpPr>
            <a:xfrm rot="5400000">
              <a:off x="6350764" y="5753041"/>
              <a:ext cx="741857" cy="360042"/>
              <a:chOff x="960317" y="4113076"/>
              <a:chExt cx="1911542" cy="927720"/>
            </a:xfrm>
          </p:grpSpPr>
          <p:sp>
            <p:nvSpPr>
              <p:cNvPr id="43" name="오른쪽 화살표 42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16200000">
              <a:off x="7162921" y="3982835"/>
              <a:ext cx="741857" cy="360042"/>
              <a:chOff x="960317" y="4113076"/>
              <a:chExt cx="1911542" cy="927720"/>
            </a:xfrm>
          </p:grpSpPr>
          <p:sp>
            <p:nvSpPr>
              <p:cNvPr id="51" name="오른쪽 화살표 50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 rot="16200000">
              <a:off x="7162921" y="4940716"/>
              <a:ext cx="741857" cy="360042"/>
              <a:chOff x="960317" y="4113076"/>
              <a:chExt cx="1911542" cy="927720"/>
            </a:xfrm>
          </p:grpSpPr>
          <p:sp>
            <p:nvSpPr>
              <p:cNvPr id="54" name="오른쪽 화살표 53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5400000">
              <a:off x="7603360" y="4971915"/>
              <a:ext cx="741857" cy="360042"/>
              <a:chOff x="960317" y="4113076"/>
              <a:chExt cx="1911542" cy="927720"/>
            </a:xfrm>
          </p:grpSpPr>
          <p:sp>
            <p:nvSpPr>
              <p:cNvPr id="57" name="오른쪽 화살표 56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5400000">
              <a:off x="7649535" y="4014035"/>
              <a:ext cx="741857" cy="360042"/>
              <a:chOff x="960317" y="4113076"/>
              <a:chExt cx="1911542" cy="927720"/>
            </a:xfrm>
          </p:grpSpPr>
          <p:sp>
            <p:nvSpPr>
              <p:cNvPr id="60" name="오른쪽 화살표 59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395536" y="2995205"/>
            <a:ext cx="36420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G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Y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B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8153" y="2767851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스핀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큐빗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상태를 나타내기 위해</a:t>
            </a:r>
            <a:endParaRPr lang="en-US" altLang="ko-KR" sz="1600" dirty="0" smtClean="0"/>
          </a:p>
          <a:p>
            <a:r>
              <a:rPr lang="en-US" altLang="ko-KR" sz="1600" dirty="0" smtClean="0"/>
              <a:t>    4</a:t>
            </a:r>
            <a:r>
              <a:rPr lang="ko-KR" altLang="en-US" sz="1600" dirty="0" smtClean="0"/>
              <a:t>개의 숫자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계수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가 필요</a:t>
            </a:r>
            <a:endParaRPr lang="ko-KR" altLang="en-US" sz="1600" dirty="0"/>
          </a:p>
        </p:txBody>
      </p:sp>
      <p:sp>
        <p:nvSpPr>
          <p:cNvPr id="62" name="TextBox 61"/>
          <p:cNvSpPr txBox="1"/>
          <p:nvPr/>
        </p:nvSpPr>
        <p:spPr>
          <a:xfrm>
            <a:off x="4397721" y="3721225"/>
            <a:ext cx="427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고전의 </a:t>
            </a:r>
            <a:r>
              <a:rPr lang="en-US" altLang="ko-KR" sz="1600" dirty="0" smtClean="0"/>
              <a:t>00 01 10 11</a:t>
            </a:r>
            <a:r>
              <a:rPr lang="ko-KR" altLang="en-US" sz="1600" dirty="0" smtClean="0"/>
              <a:t>을 나타내기 위해서는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숫자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계수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만 필요</a:t>
            </a:r>
            <a:endParaRPr lang="en-US" altLang="ko-KR" sz="16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4410002" y="4801969"/>
            <a:ext cx="3934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큐빗이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정보를 담는 이유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200" dirty="0" smtClean="0"/>
              <a:t>- 4</a:t>
            </a:r>
            <a:r>
              <a:rPr lang="ko-KR" altLang="en-US" sz="1200" dirty="0" smtClean="0"/>
              <a:t>개의 계수가 필요</a:t>
            </a:r>
            <a:endParaRPr lang="en-US" altLang="ko-KR" sz="16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4542880" y="5671454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N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큐빗의</a:t>
            </a:r>
            <a:r>
              <a:rPr lang="ko-KR" altLang="en-US" sz="1600" dirty="0" smtClean="0"/>
              <a:t> 정보</a:t>
            </a:r>
            <a:r>
              <a:rPr lang="en-US" altLang="ko-KR" sz="1600" dirty="0" smtClean="0"/>
              <a:t>: </a:t>
            </a:r>
            <a:r>
              <a:rPr lang="en-US" altLang="ko-KR" sz="2400" dirty="0" smtClean="0"/>
              <a:t>2</a:t>
            </a:r>
            <a:r>
              <a:rPr lang="en-US" altLang="ko-KR" sz="2400" baseline="30000" dirty="0" smtClean="0"/>
              <a:t>N</a:t>
            </a:r>
            <a:endParaRPr lang="en-US" altLang="ko-KR" sz="16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44908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62" grpId="0"/>
      <p:bldP spid="63" grpId="0"/>
      <p:bldP spid="6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220072" y="3548350"/>
            <a:ext cx="2143932" cy="773057"/>
            <a:chOff x="5220072" y="3548350"/>
            <a:chExt cx="2143932" cy="773057"/>
          </a:xfrm>
        </p:grpSpPr>
        <p:grpSp>
          <p:nvGrpSpPr>
            <p:cNvPr id="22" name="그룹 21"/>
            <p:cNvGrpSpPr/>
            <p:nvPr/>
          </p:nvGrpSpPr>
          <p:grpSpPr>
            <a:xfrm rot="5400000">
              <a:off x="5029164" y="3763924"/>
              <a:ext cx="741857" cy="360042"/>
              <a:chOff x="960317" y="4113076"/>
              <a:chExt cx="1911542" cy="927720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16200000">
              <a:off x="5702690" y="3763923"/>
              <a:ext cx="741857" cy="360042"/>
              <a:chOff x="960317" y="4113076"/>
              <a:chExt cx="1911542" cy="927720"/>
            </a:xfrm>
          </p:grpSpPr>
          <p:sp>
            <p:nvSpPr>
              <p:cNvPr id="25" name="오른쪽 화살표 24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16200000">
              <a:off x="6326440" y="3739258"/>
              <a:ext cx="741857" cy="360042"/>
              <a:chOff x="960317" y="4113076"/>
              <a:chExt cx="1911542" cy="927720"/>
            </a:xfrm>
          </p:grpSpPr>
          <p:sp>
            <p:nvSpPr>
              <p:cNvPr id="51" name="오른쪽 화살표 50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5400000">
              <a:off x="6813054" y="3770458"/>
              <a:ext cx="741857" cy="360042"/>
              <a:chOff x="960317" y="4113076"/>
              <a:chExt cx="1911542" cy="927720"/>
            </a:xfrm>
          </p:grpSpPr>
          <p:sp>
            <p:nvSpPr>
              <p:cNvPr id="60" name="오른쪽 화살표 59"/>
              <p:cNvSpPr/>
              <p:nvPr/>
            </p:nvSpPr>
            <p:spPr>
              <a:xfrm>
                <a:off x="960317" y="4241930"/>
                <a:ext cx="1911542" cy="679884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 rot="5400000">
                <a:off x="1371836" y="4113076"/>
                <a:ext cx="927720" cy="927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940062" y="2564904"/>
            <a:ext cx="7016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실제 사용시에는 측정 불가능한 </a:t>
            </a:r>
            <a:r>
              <a:rPr lang="en-US" altLang="ko-KR" sz="1600" dirty="0" smtClean="0"/>
              <a:t>superposition </a:t>
            </a:r>
            <a:r>
              <a:rPr lang="ko-KR" altLang="en-US" sz="1600" dirty="0" smtClean="0"/>
              <a:t>상태를 사용할 수 없음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측정 가능한 상태로 먼저 논리적 설계가 되어야 함</a:t>
            </a:r>
            <a:r>
              <a:rPr lang="en-US" altLang="ko-KR" sz="1200" dirty="0" smtClean="0"/>
              <a:t>(ex)</a:t>
            </a:r>
            <a:r>
              <a:rPr lang="ko-KR" altLang="en-US" sz="1200" dirty="0" smtClean="0"/>
              <a:t>아래 위 위 아래</a:t>
            </a:r>
            <a:r>
              <a:rPr lang="en-US" altLang="ko-KR" sz="1200" dirty="0" smtClean="0"/>
              <a:t>)</a:t>
            </a:r>
            <a:endParaRPr lang="ko-KR" alt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1063843" y="4572417"/>
            <a:ext cx="701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활용하려는 모든 </a:t>
            </a:r>
            <a:r>
              <a:rPr lang="ko-KR" altLang="en-US" sz="1600" dirty="0" err="1" smtClean="0"/>
              <a:t>큐빗의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superposition</a:t>
            </a:r>
            <a:r>
              <a:rPr lang="ko-KR" altLang="en-US" sz="1600" dirty="0" smtClean="0"/>
              <a:t>을 활용할 수 있는 경우에만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고전 방식보다 빠름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문서작업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비디오 시청 등등에는 장점이 없음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16360" y="5517232"/>
            <a:ext cx="701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연산 하나하나의 속도가 증가한 것이 아님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결과에 도달할 때까지의 연산의 횟수의 큰 감소에 있음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91312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5" grpId="0"/>
      <p:bldP spid="6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872155" y="2348880"/>
            <a:ext cx="139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|0 0&gt;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10009" y="3024500"/>
            <a:ext cx="192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Qu</a:t>
            </a:r>
            <a:r>
              <a:rPr lang="en-US" altLang="ko-KR" b="1" dirty="0" smtClean="0"/>
              <a:t>antum gate</a:t>
            </a:r>
            <a:endParaRPr lang="en-US" altLang="ko-KR" sz="2000" b="1" dirty="0" smtClean="0"/>
          </a:p>
        </p:txBody>
      </p:sp>
      <p:sp>
        <p:nvSpPr>
          <p:cNvPr id="3" name="아래쪽 화살표 2"/>
          <p:cNvSpPr/>
          <p:nvPr/>
        </p:nvSpPr>
        <p:spPr>
          <a:xfrm>
            <a:off x="4355974" y="3645024"/>
            <a:ext cx="432049" cy="8722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241854" y="4725144"/>
                <a:ext cx="4660288" cy="4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/>
                          </a:rPr>
                          <m:t>/</m:t>
                        </m:r>
                        <m:r>
                          <a:rPr lang="en-US" altLang="ko-KR" sz="2000" b="1" i="1" smtClean="0">
                            <a:latin typeface="Cambria Math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ko-KR" sz="2000" b="1" dirty="0" smtClean="0"/>
                  <a:t> * |0 1&gt; +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/>
                          </a:rPr>
                          <m:t>/</m:t>
                        </m:r>
                        <m:r>
                          <a:rPr lang="en-US" altLang="ko-KR" sz="2000" b="1" i="1">
                            <a:latin typeface="Cambria Math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ko-KR" sz="2000" b="1" dirty="0"/>
                  <a:t> * </a:t>
                </a:r>
                <a:r>
                  <a:rPr lang="en-US" altLang="ko-KR" sz="2000" b="1" dirty="0" smtClean="0"/>
                  <a:t>|1 0&gt;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854" y="4725144"/>
                <a:ext cx="4660288" cy="465064"/>
              </a:xfrm>
              <a:prstGeom prst="rect">
                <a:avLst/>
              </a:prstGeom>
              <a:blipFill rotWithShape="1"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2771800" y="5301208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1600" b="1" dirty="0" smtClean="0"/>
              <a:t>0 1</a:t>
            </a:r>
            <a:r>
              <a:rPr lang="ko-KR" altLang="en-US" sz="1600" dirty="0" smtClean="0"/>
              <a:t>이 될 확률 </a:t>
            </a:r>
            <a:r>
              <a:rPr lang="en-US" altLang="ko-KR" sz="1600" dirty="0" smtClean="0"/>
              <a:t>50%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1600" b="1" dirty="0" smtClean="0"/>
              <a:t>1 0</a:t>
            </a:r>
            <a:r>
              <a:rPr lang="ko-KR" altLang="en-US" sz="1600" dirty="0" smtClean="0"/>
              <a:t>이 될 확률 </a:t>
            </a:r>
            <a:r>
              <a:rPr lang="en-US" altLang="ko-KR" sz="1600" dirty="0" smtClean="0"/>
              <a:t>50%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2627784" y="4725144"/>
            <a:ext cx="3816424" cy="46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0142" y="4882431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superposition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3" grpId="0" animBg="1"/>
      <p:bldP spid="29" grpId="0"/>
      <p:bldP spid="30" grpId="0"/>
      <p:bldP spid="6" grpId="0" animBg="1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872155" y="2132856"/>
            <a:ext cx="139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|0 0&gt;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15145" y="2770275"/>
            <a:ext cx="158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Qu</a:t>
            </a:r>
            <a:r>
              <a:rPr lang="en-US" altLang="ko-KR" sz="1200" b="1" dirty="0" smtClean="0"/>
              <a:t>antum gate</a:t>
            </a:r>
            <a:endParaRPr lang="en-US" altLang="ko-KR" sz="1400" b="1" dirty="0" smtClean="0"/>
          </a:p>
        </p:txBody>
      </p:sp>
      <p:sp>
        <p:nvSpPr>
          <p:cNvPr id="3" name="아래쪽 화살표 2"/>
          <p:cNvSpPr/>
          <p:nvPr/>
        </p:nvSpPr>
        <p:spPr>
          <a:xfrm>
            <a:off x="4394137" y="2636912"/>
            <a:ext cx="321008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241854" y="3255367"/>
                <a:ext cx="4660288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ko-KR" sz="1600" b="1" dirty="0" smtClean="0"/>
                  <a:t> * |0 1&gt; +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latin typeface="Cambria Math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ko-KR" sz="1600" b="1" dirty="0"/>
                  <a:t> * </a:t>
                </a:r>
                <a:r>
                  <a:rPr lang="en-US" altLang="ko-KR" sz="1600" b="1" dirty="0" smtClean="0"/>
                  <a:t>|1 0&gt;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854" y="3255367"/>
                <a:ext cx="4660288" cy="390492"/>
              </a:xfrm>
              <a:prstGeom prst="rect">
                <a:avLst/>
              </a:prstGeom>
              <a:blipFill rotWithShape="1">
                <a:blip r:embed="rId3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41854" y="4514022"/>
                <a:ext cx="4660288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ko-KR" sz="1600" b="1" dirty="0" smtClean="0"/>
                  <a:t> * |0 1&gt; +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𝟔</m:t>
                        </m:r>
                      </m:e>
                    </m:rad>
                  </m:oMath>
                </a14:m>
                <a:r>
                  <a:rPr lang="en-US" altLang="ko-KR" sz="1600" b="1" dirty="0"/>
                  <a:t> * </a:t>
                </a:r>
                <a:r>
                  <a:rPr lang="en-US" altLang="ko-KR" sz="1600" b="1" dirty="0" smtClean="0"/>
                  <a:t>|1 0&gt; +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ko-KR" sz="1600" b="1" dirty="0"/>
                  <a:t> * </a:t>
                </a:r>
                <a:r>
                  <a:rPr lang="en-US" altLang="ko-KR" sz="1600" b="1" dirty="0" smtClean="0"/>
                  <a:t>|1 1&gt;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854" y="4514022"/>
                <a:ext cx="4660288" cy="390492"/>
              </a:xfrm>
              <a:prstGeom prst="rect">
                <a:avLst/>
              </a:prstGeom>
              <a:blipFill rotWithShape="1">
                <a:blip r:embed="rId4"/>
                <a:stretch>
                  <a:fillRect r="-393" b="-12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32504" y="3922403"/>
            <a:ext cx="158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Qu</a:t>
            </a:r>
            <a:r>
              <a:rPr lang="en-US" altLang="ko-KR" sz="1200" b="1" dirty="0" smtClean="0"/>
              <a:t>antum gate</a:t>
            </a:r>
            <a:endParaRPr lang="en-US" altLang="ko-KR" sz="1400" b="1" dirty="0" smtClean="0"/>
          </a:p>
        </p:txBody>
      </p:sp>
      <p:sp>
        <p:nvSpPr>
          <p:cNvPr id="13" name="아래쪽 화살표 12"/>
          <p:cNvSpPr/>
          <p:nvPr/>
        </p:nvSpPr>
        <p:spPr>
          <a:xfrm>
            <a:off x="4411496" y="3789040"/>
            <a:ext cx="321008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4732504" y="5218547"/>
            <a:ext cx="158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관측</a:t>
            </a:r>
            <a:r>
              <a:rPr lang="en-US" altLang="ko-KR" sz="1400" b="1" dirty="0" smtClean="0"/>
              <a:t>(observe)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4411496" y="5085184"/>
            <a:ext cx="321008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087724" y="5877272"/>
            <a:ext cx="496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/>
              <a:t>관측 시 파동의 형태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로만 존재했던 상태를 버림</a:t>
            </a:r>
            <a:endParaRPr lang="en-US" altLang="ko-KR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00 01 10 11 </a:t>
            </a:r>
            <a:r>
              <a:rPr lang="ko-KR" altLang="en-US" sz="1400" dirty="0" smtClean="0"/>
              <a:t>등의 확실한 형태를 갖추게 됨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63497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241854" y="1988840"/>
            <a:ext cx="4660288" cy="3573218"/>
            <a:chOff x="2241854" y="1988840"/>
            <a:chExt cx="4660288" cy="3573218"/>
          </a:xfrm>
        </p:grpSpPr>
        <p:sp>
          <p:nvSpPr>
            <p:cNvPr id="10" name="TextBox 9"/>
            <p:cNvSpPr txBox="1"/>
            <p:nvPr/>
          </p:nvSpPr>
          <p:spPr>
            <a:xfrm>
              <a:off x="3872155" y="1988840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|0 0&gt;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15145" y="2599077"/>
              <a:ext cx="158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/>
                <a:t>Qu</a:t>
              </a:r>
              <a:r>
                <a:rPr lang="en-US" altLang="ko-KR" sz="1200" b="1" dirty="0" smtClean="0"/>
                <a:t>antum gate</a:t>
              </a:r>
              <a:endParaRPr lang="en-US" altLang="ko-KR" sz="1400" b="1" dirty="0" smtClean="0"/>
            </a:p>
          </p:txBody>
        </p:sp>
        <p:sp>
          <p:nvSpPr>
            <p:cNvPr id="3" name="아래쪽 화살표 2"/>
            <p:cNvSpPr/>
            <p:nvPr/>
          </p:nvSpPr>
          <p:spPr>
            <a:xfrm>
              <a:off x="4394137" y="2465714"/>
              <a:ext cx="321008" cy="64807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241854" y="3084169"/>
                  <a:ext cx="4660288" cy="3904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1600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/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e>
                      </m:rad>
                    </m:oMath>
                  </a14:m>
                  <a:r>
                    <a:rPr lang="en-US" altLang="ko-KR" sz="1600" b="1" dirty="0" smtClean="0"/>
                    <a:t> * |0 1&gt; +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1600" b="1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1600" b="1" i="1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1600" b="1" i="1">
                              <a:latin typeface="Cambria Math"/>
                            </a:rPr>
                            <m:t>/</m:t>
                          </m:r>
                          <m:r>
                            <a:rPr lang="en-US" altLang="ko-KR" sz="1600" b="1" i="1">
                              <a:latin typeface="Cambria Math"/>
                            </a:rPr>
                            <m:t>𝟐</m:t>
                          </m:r>
                        </m:e>
                      </m:rad>
                    </m:oMath>
                  </a14:m>
                  <a:r>
                    <a:rPr lang="en-US" altLang="ko-KR" sz="1600" b="1" dirty="0"/>
                    <a:t> * </a:t>
                  </a:r>
                  <a:r>
                    <a:rPr lang="en-US" altLang="ko-KR" sz="1600" b="1" dirty="0" smtClean="0"/>
                    <a:t>|1 0&gt; </a:t>
                  </a: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854" y="3084169"/>
                  <a:ext cx="4660288" cy="39049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40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241854" y="4342824"/>
                  <a:ext cx="4660288" cy="3904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1600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/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e>
                      </m:rad>
                    </m:oMath>
                  </a14:m>
                  <a:r>
                    <a:rPr lang="en-US" altLang="ko-KR" sz="1600" b="1" dirty="0" smtClean="0"/>
                    <a:t> * |0 1&gt; +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1600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1600" b="1" i="1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1600" b="1" i="1">
                              <a:latin typeface="Cambria Math"/>
                            </a:rPr>
                            <m:t>/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𝟔</m:t>
                          </m:r>
                        </m:e>
                      </m:rad>
                    </m:oMath>
                  </a14:m>
                  <a:r>
                    <a:rPr lang="en-US" altLang="ko-KR" sz="1600" b="1" dirty="0"/>
                    <a:t> * </a:t>
                  </a:r>
                  <a:r>
                    <a:rPr lang="en-US" altLang="ko-KR" sz="1600" b="1" dirty="0" smtClean="0"/>
                    <a:t>|1 0&gt; +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1600" b="1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1600" b="1" i="1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1600" b="1" i="1">
                              <a:latin typeface="Cambria Math"/>
                            </a:rPr>
                            <m:t>/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a14:m>
                  <a:r>
                    <a:rPr lang="en-US" altLang="ko-KR" sz="1600" b="1" dirty="0"/>
                    <a:t> * </a:t>
                  </a:r>
                  <a:r>
                    <a:rPr lang="en-US" altLang="ko-KR" sz="1600" b="1" dirty="0" smtClean="0"/>
                    <a:t>|1 1&gt; </a:t>
                  </a: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854" y="4342824"/>
                  <a:ext cx="4660288" cy="39049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3" b="-140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732504" y="3751205"/>
              <a:ext cx="158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/>
                <a:t>Qu</a:t>
              </a:r>
              <a:r>
                <a:rPr lang="en-US" altLang="ko-KR" sz="1200" b="1" dirty="0" smtClean="0"/>
                <a:t>antum gate</a:t>
              </a:r>
              <a:endParaRPr lang="en-US" altLang="ko-KR" sz="1400" b="1" dirty="0" smtClean="0"/>
            </a:p>
          </p:txBody>
        </p:sp>
        <p:sp>
          <p:nvSpPr>
            <p:cNvPr id="13" name="아래쪽 화살표 12"/>
            <p:cNvSpPr/>
            <p:nvPr/>
          </p:nvSpPr>
          <p:spPr>
            <a:xfrm>
              <a:off x="4411496" y="3617842"/>
              <a:ext cx="321008" cy="64807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32504" y="5047349"/>
              <a:ext cx="158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관측</a:t>
              </a:r>
              <a:r>
                <a:rPr lang="en-US" altLang="ko-KR" sz="1400" b="1" dirty="0" smtClean="0"/>
                <a:t>(observe)</a:t>
              </a:r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411496" y="4913986"/>
              <a:ext cx="321008" cy="64807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55698" y="5706074"/>
            <a:ext cx="139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|1 </a:t>
            </a:r>
            <a:r>
              <a:rPr lang="en-US" altLang="ko-KR" sz="2000" b="1" dirty="0"/>
              <a:t>0</a:t>
            </a:r>
            <a:r>
              <a:rPr lang="en-US" altLang="ko-KR" sz="2000" b="1" dirty="0" smtClean="0"/>
              <a:t>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52230" y="5711271"/>
            <a:ext cx="139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|0 1&gt;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55388" y="5711271"/>
            <a:ext cx="139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|1 1&gt;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2230" y="6063726"/>
            <a:ext cx="1399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½ </a:t>
            </a:r>
            <a:r>
              <a:rPr lang="ko-KR" altLang="en-US" sz="1600" b="1" dirty="0" smtClean="0"/>
              <a:t>확률</a:t>
            </a:r>
            <a:endParaRPr lang="en-US" altLang="ko-KR" sz="16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930722" y="6114782"/>
            <a:ext cx="1399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1/6 </a:t>
            </a:r>
            <a:r>
              <a:rPr lang="ko-KR" altLang="en-US" sz="1600" b="1" dirty="0" smtClean="0"/>
              <a:t>확률</a:t>
            </a:r>
            <a:endParaRPr lang="en-US" altLang="ko-KR" sz="16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5310815" y="6114782"/>
            <a:ext cx="1399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1/3 </a:t>
            </a:r>
            <a:r>
              <a:rPr lang="ko-KR" altLang="en-US" sz="1600" b="1" dirty="0" smtClean="0"/>
              <a:t>확률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664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smtClean="0"/>
              <a:t>양자 관련 배경 지식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57606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파동의 상태를 표현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97443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파동 함수</a:t>
            </a:r>
            <a:endParaRPr lang="ko-KR" altLang="en-US" sz="24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475656" y="4005064"/>
            <a:ext cx="5976664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1187624" y="393305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596336" y="393305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481558" y="2594246"/>
            <a:ext cx="5970761" cy="2650809"/>
          </a:xfrm>
          <a:custGeom>
            <a:avLst/>
            <a:gdLst>
              <a:gd name="connsiteX0" fmla="*/ 0 w 2430684"/>
              <a:gd name="connsiteY0" fmla="*/ 1399020 h 2650809"/>
              <a:gd name="connsiteX1" fmla="*/ 173621 w 2430684"/>
              <a:gd name="connsiteY1" fmla="*/ 1294848 h 2650809"/>
              <a:gd name="connsiteX2" fmla="*/ 289368 w 2430684"/>
              <a:gd name="connsiteY2" fmla="*/ 959182 h 2650809"/>
              <a:gd name="connsiteX3" fmla="*/ 381965 w 2430684"/>
              <a:gd name="connsiteY3" fmla="*/ 2105076 h 2650809"/>
              <a:gd name="connsiteX4" fmla="*/ 868102 w 2430684"/>
              <a:gd name="connsiteY4" fmla="*/ 461470 h 2650809"/>
              <a:gd name="connsiteX5" fmla="*/ 1261641 w 2430684"/>
              <a:gd name="connsiteY5" fmla="*/ 2649086 h 2650809"/>
              <a:gd name="connsiteX6" fmla="*/ 1956122 w 2430684"/>
              <a:gd name="connsiteY6" fmla="*/ 33207 h 2650809"/>
              <a:gd name="connsiteX7" fmla="*/ 2430684 w 2430684"/>
              <a:gd name="connsiteY7" fmla="*/ 1410595 h 265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684" h="2650809">
                <a:moveTo>
                  <a:pt x="0" y="1399020"/>
                </a:moveTo>
                <a:cubicBezTo>
                  <a:pt x="62696" y="1383587"/>
                  <a:pt x="125393" y="1368154"/>
                  <a:pt x="173621" y="1294848"/>
                </a:cubicBezTo>
                <a:cubicBezTo>
                  <a:pt x="221849" y="1221542"/>
                  <a:pt x="254644" y="824144"/>
                  <a:pt x="289368" y="959182"/>
                </a:cubicBezTo>
                <a:cubicBezTo>
                  <a:pt x="324092" y="1094220"/>
                  <a:pt x="285509" y="2188028"/>
                  <a:pt x="381965" y="2105076"/>
                </a:cubicBezTo>
                <a:cubicBezTo>
                  <a:pt x="478421" y="2022124"/>
                  <a:pt x="721489" y="370802"/>
                  <a:pt x="868102" y="461470"/>
                </a:cubicBezTo>
                <a:cubicBezTo>
                  <a:pt x="1014715" y="552138"/>
                  <a:pt x="1080304" y="2720463"/>
                  <a:pt x="1261641" y="2649086"/>
                </a:cubicBezTo>
                <a:cubicBezTo>
                  <a:pt x="1442978" y="2577709"/>
                  <a:pt x="1761282" y="239622"/>
                  <a:pt x="1956122" y="33207"/>
                </a:cubicBezTo>
                <a:cubicBezTo>
                  <a:pt x="2150963" y="-173208"/>
                  <a:pt x="2290823" y="618693"/>
                  <a:pt x="2430684" y="1410595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1481558" y="2852936"/>
            <a:ext cx="612068" cy="36004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868144" y="296094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644008" y="2452826"/>
            <a:ext cx="1041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Cambria Math" pitchFamily="18" charset="0"/>
                <a:ea typeface="Cambria Math" pitchFamily="18" charset="0"/>
              </a:rPr>
              <a:t>Y(</a:t>
            </a:r>
            <a:r>
              <a:rPr lang="en-US" altLang="ko-KR" sz="2000" dirty="0" err="1" smtClean="0">
                <a:latin typeface="Cambria Math" pitchFamily="18" charset="0"/>
                <a:ea typeface="Cambria Math" pitchFamily="18" charset="0"/>
              </a:rPr>
              <a:t>x,t</a:t>
            </a:r>
            <a:r>
              <a:rPr lang="en-US" altLang="ko-KR" sz="2000" dirty="0" smtClean="0">
                <a:latin typeface="Cambria Math" pitchFamily="18" charset="0"/>
                <a:ea typeface="Cambria Math" pitchFamily="18" charset="0"/>
              </a:rPr>
              <a:t>)</a:t>
            </a:r>
            <a:endParaRPr lang="ko-KR" altLang="en-US" sz="2000" dirty="0">
              <a:latin typeface="Cambria Math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13919" y="4293096"/>
            <a:ext cx="32864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어떤 시간 </a:t>
            </a:r>
            <a:r>
              <a:rPr lang="en-US" altLang="ko-KR" sz="1400" b="1" dirty="0" smtClean="0"/>
              <a:t>t</a:t>
            </a:r>
            <a:r>
              <a:rPr lang="ko-KR" altLang="en-US" sz="1400" dirty="0" smtClean="0"/>
              <a:t>에서</a:t>
            </a:r>
            <a:endParaRPr lang="en-US" altLang="ko-KR" sz="1400" dirty="0" smtClean="0"/>
          </a:p>
          <a:p>
            <a:r>
              <a:rPr lang="ko-KR" altLang="en-US" sz="1400" dirty="0" smtClean="0"/>
              <a:t>원점으로부터 어떤 거리 </a:t>
            </a:r>
            <a:r>
              <a:rPr lang="en-US" altLang="ko-KR" sz="1400" b="1" dirty="0" smtClean="0"/>
              <a:t>x</a:t>
            </a:r>
            <a:r>
              <a:rPr lang="ko-KR" altLang="en-US" sz="1400" dirty="0" smtClean="0"/>
              <a:t>에 있는 변위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100" dirty="0" smtClean="0"/>
              <a:t>변위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물체가 위치를 바꾸는 일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</a:t>
            </a:r>
            <a:r>
              <a:rPr lang="ko-KR" altLang="en-US" sz="1100" dirty="0" smtClean="0"/>
              <a:t>그 크기와 방향을 나타내는 양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5513919" y="2852937"/>
            <a:ext cx="282217" cy="1080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5978002" y="3212976"/>
            <a:ext cx="140324" cy="10801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457200" y="544522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파동 함수만으로는 물리적인 의미를 갖지 못한다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특정 위치에서 어떤 순간에 물체를 발견할 확률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736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30" grpId="0" animBg="1"/>
      <p:bldP spid="31" grpId="0" animBg="1"/>
      <p:bldP spid="33" grpId="0" animBg="1"/>
      <p:bldP spid="32" grpId="0"/>
      <p:bldP spid="34" grpId="0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872155" y="1988840"/>
            <a:ext cx="139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|0 0&gt;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15145" y="2599077"/>
            <a:ext cx="158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Qu</a:t>
            </a:r>
            <a:r>
              <a:rPr lang="en-US" altLang="ko-KR" sz="1200" b="1" dirty="0" smtClean="0"/>
              <a:t>antum gate</a:t>
            </a:r>
            <a:endParaRPr lang="en-US" altLang="ko-KR" sz="1400" b="1" dirty="0" smtClean="0"/>
          </a:p>
        </p:txBody>
      </p:sp>
      <p:sp>
        <p:nvSpPr>
          <p:cNvPr id="3" name="아래쪽 화살표 2"/>
          <p:cNvSpPr/>
          <p:nvPr/>
        </p:nvSpPr>
        <p:spPr>
          <a:xfrm>
            <a:off x="4394137" y="2465714"/>
            <a:ext cx="321008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241854" y="3084169"/>
                <a:ext cx="4660288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ko-KR" sz="1600" b="1" dirty="0" smtClean="0"/>
                  <a:t> * |0 1&gt; +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latin typeface="Cambria Math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ko-KR" sz="1600" b="1" dirty="0"/>
                  <a:t> * </a:t>
                </a:r>
                <a:r>
                  <a:rPr lang="en-US" altLang="ko-KR" sz="1600" b="1" dirty="0" smtClean="0"/>
                  <a:t>|1 0&gt;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854" y="3084169"/>
                <a:ext cx="4660288" cy="390492"/>
              </a:xfrm>
              <a:prstGeom prst="rect">
                <a:avLst/>
              </a:prstGeom>
              <a:blipFill rotWithShape="1">
                <a:blip r:embed="rId3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41854" y="4342824"/>
                <a:ext cx="4660288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altLang="ko-KR" sz="1600" b="1" dirty="0" smtClean="0"/>
                  <a:t> * |0 1&gt; +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𝟔</m:t>
                        </m:r>
                      </m:e>
                    </m:rad>
                  </m:oMath>
                </a14:m>
                <a:r>
                  <a:rPr lang="en-US" altLang="ko-KR" sz="1600" b="1" dirty="0"/>
                  <a:t> * </a:t>
                </a:r>
                <a:r>
                  <a:rPr lang="en-US" altLang="ko-KR" sz="1600" b="1" dirty="0" smtClean="0"/>
                  <a:t>|1 0&gt; +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altLang="ko-KR" sz="1600" b="1" dirty="0"/>
                  <a:t> * </a:t>
                </a:r>
                <a:r>
                  <a:rPr lang="en-US" altLang="ko-KR" sz="1600" b="1" dirty="0" smtClean="0"/>
                  <a:t>|1 1&gt;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854" y="4342824"/>
                <a:ext cx="4660288" cy="390492"/>
              </a:xfrm>
              <a:prstGeom prst="rect">
                <a:avLst/>
              </a:prstGeom>
              <a:blipFill rotWithShape="1">
                <a:blip r:embed="rId4"/>
                <a:stretch>
                  <a:fillRect r="-393" b="-140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32504" y="3751205"/>
            <a:ext cx="158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Qu</a:t>
            </a:r>
            <a:r>
              <a:rPr lang="en-US" altLang="ko-KR" sz="1200" b="1" dirty="0" smtClean="0"/>
              <a:t>antum gate</a:t>
            </a:r>
            <a:endParaRPr lang="en-US" altLang="ko-KR" sz="1400" b="1" dirty="0" smtClean="0"/>
          </a:p>
        </p:txBody>
      </p:sp>
      <p:sp>
        <p:nvSpPr>
          <p:cNvPr id="13" name="아래쪽 화살표 12"/>
          <p:cNvSpPr/>
          <p:nvPr/>
        </p:nvSpPr>
        <p:spPr>
          <a:xfrm>
            <a:off x="4411496" y="3617842"/>
            <a:ext cx="321008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4732504" y="5047349"/>
            <a:ext cx="1585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</a:rPr>
              <a:t>관측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(observe)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4411496" y="4913986"/>
            <a:ext cx="321008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91680" y="5711271"/>
            <a:ext cx="579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각 </a:t>
            </a:r>
            <a:r>
              <a:rPr lang="en-US" altLang="ko-KR" sz="1600" b="1" dirty="0" smtClean="0"/>
              <a:t>superposition</a:t>
            </a:r>
            <a:r>
              <a:rPr lang="ko-KR" altLang="en-US" sz="1600" b="1" dirty="0" smtClean="0"/>
              <a:t>의 확률이 특정 값으로 결정되어 버림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47192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양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컴퓨터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Qubit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971600" y="3136281"/>
            <a:ext cx="4190374" cy="742065"/>
            <a:chOff x="2195736" y="3813393"/>
            <a:chExt cx="4190374" cy="742065"/>
          </a:xfrm>
        </p:grpSpPr>
        <p:sp>
          <p:nvSpPr>
            <p:cNvPr id="17" name="TextBox 16"/>
            <p:cNvSpPr txBox="1"/>
            <p:nvPr/>
          </p:nvSpPr>
          <p:spPr>
            <a:xfrm>
              <a:off x="3599204" y="3846675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|1 </a:t>
              </a:r>
              <a:r>
                <a:rPr lang="en-US" altLang="ko-KR" sz="2000" b="1" dirty="0"/>
                <a:t>0</a:t>
              </a:r>
              <a:r>
                <a:rPr lang="en-US" altLang="ko-KR" sz="2000" b="1" dirty="0" smtClean="0"/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736" y="3861048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|0 1&gt;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86420" y="3813393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|1 1&gt;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5736" y="4213503"/>
              <a:ext cx="13996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/>
                <a:t>약 </a:t>
              </a:r>
              <a:r>
                <a:rPr lang="en-US" altLang="ko-KR" sz="1600" b="1" dirty="0" smtClean="0"/>
                <a:t>50</a:t>
              </a:r>
              <a:r>
                <a:rPr lang="ko-KR" altLang="en-US" sz="1600" b="1" dirty="0" smtClean="0"/>
                <a:t>번</a:t>
              </a:r>
              <a:endParaRPr lang="en-US" altLang="ko-KR" sz="1600" b="1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7277" y="4206715"/>
              <a:ext cx="13996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/>
                <a:t>약 </a:t>
              </a:r>
              <a:r>
                <a:rPr lang="en-US" altLang="ko-KR" sz="1600" b="1" dirty="0" smtClean="0"/>
                <a:t>17</a:t>
              </a:r>
              <a:r>
                <a:rPr lang="ko-KR" altLang="en-US" sz="1600" b="1" dirty="0" smtClean="0"/>
                <a:t>번</a:t>
              </a:r>
              <a:endParaRPr lang="en-US" altLang="ko-KR" sz="1600" b="1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80183" y="4216904"/>
              <a:ext cx="13996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/>
                <a:t>약 </a:t>
              </a:r>
              <a:r>
                <a:rPr lang="en-US" altLang="ko-KR" sz="1600" b="1" dirty="0" smtClean="0"/>
                <a:t>33</a:t>
              </a:r>
              <a:r>
                <a:rPr lang="ko-KR" altLang="en-US" sz="1600" b="1" dirty="0" smtClean="0"/>
                <a:t>번</a:t>
              </a:r>
              <a:endParaRPr lang="en-US" altLang="ko-KR" sz="1600" b="1" dirty="0" smtClean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33365" y="2492896"/>
            <a:ext cx="335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smtClean="0"/>
              <a:t>100</a:t>
            </a:r>
            <a:r>
              <a:rPr lang="ko-KR" altLang="en-US" sz="2000" b="1" dirty="0" smtClean="0"/>
              <a:t>번 돌릴 시</a:t>
            </a:r>
            <a:endParaRPr lang="en-US" altLang="ko-KR" sz="2000" b="1" dirty="0" smtClean="0"/>
          </a:p>
        </p:txBody>
      </p:sp>
      <p:grpSp>
        <p:nvGrpSpPr>
          <p:cNvPr id="26" name="그룹 25"/>
          <p:cNvGrpSpPr/>
          <p:nvPr/>
        </p:nvGrpSpPr>
        <p:grpSpPr>
          <a:xfrm>
            <a:off x="5521968" y="2283529"/>
            <a:ext cx="2722440" cy="2087397"/>
            <a:chOff x="2241854" y="1988840"/>
            <a:chExt cx="4660288" cy="3573218"/>
          </a:xfrm>
        </p:grpSpPr>
        <p:sp>
          <p:nvSpPr>
            <p:cNvPr id="27" name="TextBox 26"/>
            <p:cNvSpPr txBox="1"/>
            <p:nvPr/>
          </p:nvSpPr>
          <p:spPr>
            <a:xfrm>
              <a:off x="3872155" y="1988840"/>
              <a:ext cx="1399690" cy="44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/>
                <a:t>|0 0&gt;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15144" y="2599076"/>
              <a:ext cx="1585046" cy="368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Qu</a:t>
              </a:r>
              <a:r>
                <a:rPr lang="en-US" altLang="ko-KR" sz="700" b="1" dirty="0" smtClean="0"/>
                <a:t>antum gate</a:t>
              </a:r>
              <a:endParaRPr lang="en-US" altLang="ko-KR" sz="800" b="1" dirty="0" smtClean="0"/>
            </a:p>
          </p:txBody>
        </p:sp>
        <p:sp>
          <p:nvSpPr>
            <p:cNvPr id="30" name="아래쪽 화살표 29"/>
            <p:cNvSpPr/>
            <p:nvPr/>
          </p:nvSpPr>
          <p:spPr>
            <a:xfrm>
              <a:off x="4394137" y="2465714"/>
              <a:ext cx="321008" cy="64807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2241854" y="3084170"/>
                  <a:ext cx="4660288" cy="445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900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9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900" b="1" i="1" smtClean="0">
                              <a:latin typeface="Cambria Math"/>
                            </a:rPr>
                            <m:t>/</m:t>
                          </m:r>
                          <m:r>
                            <a:rPr lang="en-US" altLang="ko-KR" sz="900" b="1" i="1" smtClean="0">
                              <a:latin typeface="Cambria Math"/>
                            </a:rPr>
                            <m:t>𝟐</m:t>
                          </m:r>
                        </m:e>
                      </m:rad>
                    </m:oMath>
                  </a14:m>
                  <a:r>
                    <a:rPr lang="en-US" altLang="ko-KR" sz="900" b="1" dirty="0" smtClean="0"/>
                    <a:t> * |0 1&gt; +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900" b="1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900" b="1" i="1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900" b="1" i="1">
                              <a:latin typeface="Cambria Math"/>
                            </a:rPr>
                            <m:t>/</m:t>
                          </m:r>
                          <m:r>
                            <a:rPr lang="en-US" altLang="ko-KR" sz="900" b="1" i="1">
                              <a:latin typeface="Cambria Math"/>
                            </a:rPr>
                            <m:t>𝟐</m:t>
                          </m:r>
                        </m:e>
                      </m:rad>
                    </m:oMath>
                  </a14:m>
                  <a:r>
                    <a:rPr lang="en-US" altLang="ko-KR" sz="900" b="1" dirty="0"/>
                    <a:t> * </a:t>
                  </a:r>
                  <a:r>
                    <a:rPr lang="en-US" altLang="ko-KR" sz="900" b="1" dirty="0" smtClean="0"/>
                    <a:t>|1 0&gt; </a:t>
                  </a: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854" y="3084170"/>
                  <a:ext cx="4660288" cy="44519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41854" y="4342824"/>
                  <a:ext cx="4660288" cy="445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900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9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900" b="1" i="1" smtClean="0">
                              <a:latin typeface="Cambria Math"/>
                            </a:rPr>
                            <m:t>/</m:t>
                          </m:r>
                          <m:r>
                            <a:rPr lang="en-US" altLang="ko-KR" sz="900" b="1" i="1" smtClean="0">
                              <a:latin typeface="Cambria Math"/>
                            </a:rPr>
                            <m:t>𝟐</m:t>
                          </m:r>
                        </m:e>
                      </m:rad>
                    </m:oMath>
                  </a14:m>
                  <a:r>
                    <a:rPr lang="en-US" altLang="ko-KR" sz="900" b="1" dirty="0" smtClean="0"/>
                    <a:t> * |0 1&gt; +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900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900" b="1" i="1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900" b="1" i="1">
                              <a:latin typeface="Cambria Math"/>
                            </a:rPr>
                            <m:t>/</m:t>
                          </m:r>
                          <m:r>
                            <a:rPr lang="en-US" altLang="ko-KR" sz="900" b="1" i="1" smtClean="0">
                              <a:latin typeface="Cambria Math"/>
                            </a:rPr>
                            <m:t>𝟔</m:t>
                          </m:r>
                        </m:e>
                      </m:rad>
                    </m:oMath>
                  </a14:m>
                  <a:r>
                    <a:rPr lang="en-US" altLang="ko-KR" sz="900" b="1" dirty="0"/>
                    <a:t> * </a:t>
                  </a:r>
                  <a:r>
                    <a:rPr lang="en-US" altLang="ko-KR" sz="900" b="1" dirty="0" smtClean="0"/>
                    <a:t>|1 0&gt; +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900" b="1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900" b="1" i="1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900" b="1" i="1">
                              <a:latin typeface="Cambria Math"/>
                            </a:rPr>
                            <m:t>/</m:t>
                          </m:r>
                          <m:r>
                            <a:rPr lang="en-US" altLang="ko-KR" sz="900" b="1" i="1" smtClean="0"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a14:m>
                  <a:r>
                    <a:rPr lang="en-US" altLang="ko-KR" sz="900" b="1" dirty="0"/>
                    <a:t> * </a:t>
                  </a:r>
                  <a:r>
                    <a:rPr lang="en-US" altLang="ko-KR" sz="900" b="1" dirty="0" smtClean="0"/>
                    <a:t>|1 1&gt; </a:t>
                  </a: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854" y="4342824"/>
                  <a:ext cx="4660288" cy="44519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/>
            <p:cNvSpPr txBox="1"/>
            <p:nvPr/>
          </p:nvSpPr>
          <p:spPr>
            <a:xfrm>
              <a:off x="4732504" y="3751206"/>
              <a:ext cx="1585046" cy="368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Qu</a:t>
              </a:r>
              <a:r>
                <a:rPr lang="en-US" altLang="ko-KR" sz="700" b="1" dirty="0" smtClean="0"/>
                <a:t>antum gate</a:t>
              </a:r>
              <a:endParaRPr lang="en-US" altLang="ko-KR" sz="800" b="1" dirty="0" smtClean="0"/>
            </a:p>
          </p:txBody>
        </p:sp>
        <p:sp>
          <p:nvSpPr>
            <p:cNvPr id="34" name="아래쪽 화살표 33"/>
            <p:cNvSpPr/>
            <p:nvPr/>
          </p:nvSpPr>
          <p:spPr>
            <a:xfrm>
              <a:off x="4411496" y="3617842"/>
              <a:ext cx="321008" cy="64807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32504" y="5047349"/>
              <a:ext cx="1585046" cy="368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/>
                <a:t>관측</a:t>
              </a:r>
              <a:r>
                <a:rPr lang="en-US" altLang="ko-KR" sz="800" b="1" dirty="0" smtClean="0"/>
                <a:t>(observe)</a:t>
              </a:r>
            </a:p>
          </p:txBody>
        </p:sp>
        <p:sp>
          <p:nvSpPr>
            <p:cNvPr id="36" name="아래쪽 화살표 35"/>
            <p:cNvSpPr/>
            <p:nvPr/>
          </p:nvSpPr>
          <p:spPr>
            <a:xfrm>
              <a:off x="4411496" y="4913986"/>
              <a:ext cx="321008" cy="64807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25742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365" y="2348880"/>
            <a:ext cx="4430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벡터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숫자의 집합이라 가정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벡터의 차원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숫자의 숫자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하나의 </a:t>
            </a:r>
            <a:r>
              <a:rPr lang="ko-KR" altLang="en-US" sz="1600" dirty="0" err="1" smtClean="0"/>
              <a:t>큐빗은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차원 벡터로 표현됨</a:t>
            </a:r>
            <a:endParaRPr lang="en-US" altLang="ko-K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72000" y="4365104"/>
                <a:ext cx="1831738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  <m:r>
                      <a:rPr lang="en-US" altLang="ko-KR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b="1" dirty="0" smtClean="0"/>
                  <a:t> * |</a:t>
                </a:r>
                <a:r>
                  <a:rPr lang="en-US" altLang="ko-KR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ko-KR" b="1" dirty="0" smtClean="0"/>
                  <a:t>&gt;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65104"/>
                <a:ext cx="1831738" cy="427746"/>
              </a:xfrm>
              <a:prstGeom prst="rect">
                <a:avLst/>
              </a:prstGeom>
              <a:blipFill rotWithShape="1">
                <a:blip r:embed="rId3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6876256" y="4365104"/>
            <a:ext cx="1080120" cy="1304576"/>
            <a:chOff x="3131840" y="3933055"/>
            <a:chExt cx="1399690" cy="1384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131840" y="3933056"/>
                  <a:ext cx="1399690" cy="1188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altLang="ko-KR" sz="1400" b="1" i="1" dirty="0" smtClean="0">
                    <a:solidFill>
                      <a:srgbClr val="C00000"/>
                    </a:solidFill>
                    <a:latin typeface="Cambria Math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ko-KR" sz="16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𝟑</m:t>
                            </m:r>
                          </m:e>
                        </m:rad>
                      </m:oMath>
                    </m:oMathPara>
                  </a14:m>
                  <a:endParaRPr lang="en-US" altLang="ko-KR" sz="14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:endParaRPr lang="en-US" altLang="ko-KR" sz="1400" b="1" dirty="0" smtClean="0">
                    <a:solidFill>
                      <a:srgbClr val="C0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en-US" altLang="ko-KR" sz="1600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𝟑</m:t>
                            </m:r>
                          </m:e>
                        </m:rad>
                      </m:oMath>
                    </m:oMathPara>
                  </a14:m>
                  <a:endParaRPr lang="en-US" altLang="ko-KR" sz="1600" b="1" dirty="0" smtClean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1399690" cy="1188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6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왼쪽 대괄호 2"/>
            <p:cNvSpPr/>
            <p:nvPr/>
          </p:nvSpPr>
          <p:spPr>
            <a:xfrm>
              <a:off x="3400273" y="3933055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왼쪽 대괄호 38"/>
            <p:cNvSpPr/>
            <p:nvPr/>
          </p:nvSpPr>
          <p:spPr>
            <a:xfrm rot="10800000">
              <a:off x="3884731" y="3933056"/>
              <a:ext cx="327229" cy="1384995"/>
            </a:xfrm>
            <a:prstGeom prst="leftBracket">
              <a:avLst>
                <a:gd name="adj" fmla="val 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6228184" y="4921969"/>
            <a:ext cx="616534" cy="2616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1547664" y="5293656"/>
            <a:ext cx="2839850" cy="1015664"/>
            <a:chOff x="1372110" y="3933057"/>
            <a:chExt cx="2839850" cy="1015664"/>
          </a:xfrm>
        </p:grpSpPr>
        <p:sp>
          <p:nvSpPr>
            <p:cNvPr id="41" name="TextBox 40"/>
            <p:cNvSpPr txBox="1"/>
            <p:nvPr/>
          </p:nvSpPr>
          <p:spPr>
            <a:xfrm>
              <a:off x="1372110" y="4207877"/>
              <a:ext cx="1399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|</a:t>
              </a:r>
              <a:r>
                <a:rPr lang="en-US" altLang="ko-KR" sz="2400" b="1" dirty="0">
                  <a:solidFill>
                    <a:srgbClr val="C00000"/>
                  </a:solidFill>
                </a:rPr>
                <a:t>1</a:t>
              </a:r>
              <a:r>
                <a:rPr lang="en-US" altLang="ko-KR" sz="2400" b="1" dirty="0" smtClean="0"/>
                <a:t>&gt;</a:t>
              </a: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3131840" y="3933057"/>
              <a:ext cx="1080120" cy="1015664"/>
              <a:chOff x="3131840" y="3933055"/>
              <a:chExt cx="1399690" cy="139537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131840" y="3933056"/>
                <a:ext cx="1399690" cy="139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2000" b="1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1</a:t>
                </a:r>
              </a:p>
            </p:txBody>
          </p:sp>
          <p:sp>
            <p:nvSpPr>
              <p:cNvPr id="45" name="왼쪽 대괄호 44"/>
              <p:cNvSpPr/>
              <p:nvPr/>
            </p:nvSpPr>
            <p:spPr>
              <a:xfrm>
                <a:off x="3400273" y="3933055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6" name="왼쪽 대괄호 45"/>
              <p:cNvSpPr/>
              <p:nvPr/>
            </p:nvSpPr>
            <p:spPr>
              <a:xfrm rot="10800000">
                <a:off x="3884731" y="3933056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43" name="오른쪽 화살표 42"/>
            <p:cNvSpPr/>
            <p:nvPr/>
          </p:nvSpPr>
          <p:spPr>
            <a:xfrm>
              <a:off x="2515306" y="4338682"/>
              <a:ext cx="616534" cy="261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3528" y="4299125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0</a:t>
            </a:r>
            <a:r>
              <a:rPr lang="ko-KR" altLang="en-US" sz="1600" dirty="0" smtClean="0"/>
              <a:t>의 상태</a:t>
            </a:r>
            <a:endParaRPr lang="ko-KR" alt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323528" y="5610726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 smtClean="0"/>
              <a:t>의 상태</a:t>
            </a:r>
            <a:endParaRPr lang="ko-KR" altLang="en-US" sz="16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524510" y="4085456"/>
            <a:ext cx="2839850" cy="1008112"/>
            <a:chOff x="1372110" y="3933056"/>
            <a:chExt cx="2839850" cy="1008112"/>
          </a:xfrm>
        </p:grpSpPr>
        <p:sp>
          <p:nvSpPr>
            <p:cNvPr id="49" name="TextBox 48"/>
            <p:cNvSpPr txBox="1"/>
            <p:nvPr/>
          </p:nvSpPr>
          <p:spPr>
            <a:xfrm>
              <a:off x="1372110" y="4207877"/>
              <a:ext cx="1399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|</a:t>
              </a:r>
              <a:r>
                <a:rPr lang="en-US" altLang="ko-KR" sz="2400" b="1" dirty="0" smtClean="0">
                  <a:solidFill>
                    <a:srgbClr val="C00000"/>
                  </a:solidFill>
                </a:rPr>
                <a:t>0</a:t>
              </a:r>
              <a:r>
                <a:rPr lang="en-US" altLang="ko-KR" sz="2400" b="1" dirty="0" smtClean="0"/>
                <a:t>&gt;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3131840" y="3933056"/>
              <a:ext cx="1080120" cy="1008112"/>
              <a:chOff x="3131840" y="3933055"/>
              <a:chExt cx="1399690" cy="1384996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131840" y="3933056"/>
                <a:ext cx="139969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1</a:t>
                </a:r>
              </a:p>
              <a:p>
                <a:pPr algn="ctr"/>
                <a:endParaRPr lang="en-US" altLang="ko-KR" sz="2000" b="1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3" name="왼쪽 대괄호 52"/>
              <p:cNvSpPr/>
              <p:nvPr/>
            </p:nvSpPr>
            <p:spPr>
              <a:xfrm>
                <a:off x="3400273" y="3933055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4" name="왼쪽 대괄호 53"/>
              <p:cNvSpPr/>
              <p:nvPr/>
            </p:nvSpPr>
            <p:spPr>
              <a:xfrm rot="10800000">
                <a:off x="3884731" y="3933056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1" name="오른쪽 화살표 50"/>
            <p:cNvSpPr/>
            <p:nvPr/>
          </p:nvSpPr>
          <p:spPr>
            <a:xfrm>
              <a:off x="2515306" y="4338682"/>
              <a:ext cx="616534" cy="261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602798" y="5261106"/>
                <a:ext cx="1831738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  <m:r>
                      <a:rPr lang="en-US" altLang="ko-KR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b="1" dirty="0" smtClean="0"/>
                  <a:t> * |</a:t>
                </a:r>
                <a:r>
                  <a:rPr lang="en-US" altLang="ko-KR" b="1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ko-KR" b="1" dirty="0" smtClean="0"/>
                  <a:t>&gt;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798" y="5261106"/>
                <a:ext cx="1831738" cy="427746"/>
              </a:xfrm>
              <a:prstGeom prst="rect">
                <a:avLst/>
              </a:prstGeom>
              <a:blipFill rotWithShape="1"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5364088" y="4821942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</a:rPr>
              <a:t>+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3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6" grpId="0" animBg="1"/>
      <p:bldP spid="9" grpId="0"/>
      <p:bldP spid="47" grpId="0"/>
      <p:bldP spid="55" grpId="0"/>
      <p:bldP spid="5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1600" dirty="0" smtClean="0"/>
              <a:t>벡터의 표현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상태가 될 수 있는 확률 표시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91659" y="3287102"/>
                <a:ext cx="1831738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  <m:r>
                        <a:rPr lang="en-US" altLang="ko-KR" b="1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ko-KR" b="1" dirty="0" smtClean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659" y="3287102"/>
                <a:ext cx="1831738" cy="427746"/>
              </a:xfrm>
              <a:prstGeom prst="rect">
                <a:avLst/>
              </a:prstGeom>
              <a:blipFill rotWithShape="1"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/>
          <p:cNvGrpSpPr/>
          <p:nvPr/>
        </p:nvGrpSpPr>
        <p:grpSpPr>
          <a:xfrm>
            <a:off x="903077" y="2795187"/>
            <a:ext cx="4330278" cy="3514133"/>
            <a:chOff x="510492" y="2348880"/>
            <a:chExt cx="4823312" cy="3914243"/>
          </a:xfrm>
        </p:grpSpPr>
        <p:sp>
          <p:nvSpPr>
            <p:cNvPr id="41" name="TextBox 40"/>
            <p:cNvSpPr txBox="1"/>
            <p:nvPr/>
          </p:nvSpPr>
          <p:spPr>
            <a:xfrm>
              <a:off x="1551406" y="2348880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|</a:t>
              </a:r>
              <a:r>
                <a:rPr lang="en-US" altLang="ko-KR" sz="2000" b="1" dirty="0">
                  <a:solidFill>
                    <a:srgbClr val="C00000"/>
                  </a:solidFill>
                </a:rPr>
                <a:t>1</a:t>
              </a:r>
              <a:r>
                <a:rPr lang="en-US" altLang="ko-KR" sz="2000" b="1" dirty="0" smtClean="0"/>
                <a:t>&gt;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34114" y="4317114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/>
                <a:t>|</a:t>
              </a:r>
              <a:r>
                <a:rPr lang="en-US" altLang="ko-KR" sz="2000" b="1" dirty="0" smtClean="0">
                  <a:solidFill>
                    <a:srgbClr val="C00000"/>
                  </a:solidFill>
                </a:rPr>
                <a:t>0</a:t>
              </a:r>
              <a:r>
                <a:rPr lang="en-US" altLang="ko-KR" sz="2000" b="1" dirty="0" smtClean="0"/>
                <a:t>&gt;</a:t>
              </a:r>
            </a:p>
          </p:txBody>
        </p:sp>
        <p:sp>
          <p:nvSpPr>
            <p:cNvPr id="5" name="순서도: 논리합 4"/>
            <p:cNvSpPr/>
            <p:nvPr/>
          </p:nvSpPr>
          <p:spPr>
            <a:xfrm>
              <a:off x="510492" y="2896803"/>
              <a:ext cx="3366320" cy="3366320"/>
            </a:xfrm>
            <a:prstGeom prst="flowChartOr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16088" y="4370465"/>
                <a:ext cx="1831738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altLang="ko-KR" b="1" dirty="0" smtClean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88" y="4370465"/>
                <a:ext cx="1831738" cy="427746"/>
              </a:xfrm>
              <a:prstGeom prst="rect">
                <a:avLst/>
              </a:prstGeom>
              <a:blipFill rotWithShape="1"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/>
          <p:cNvCxnSpPr/>
          <p:nvPr/>
        </p:nvCxnSpPr>
        <p:spPr>
          <a:xfrm>
            <a:off x="2414186" y="4798211"/>
            <a:ext cx="8616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275856" y="3545635"/>
            <a:ext cx="0" cy="12525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414186" y="3582144"/>
            <a:ext cx="861670" cy="1216067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27784" y="3844911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9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9" grpId="0"/>
      <p:bldP spid="1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1600" dirty="0" smtClean="0"/>
              <a:t>벡터의 표현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상태가 될 수 있는 확률 표시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3635896" y="3287102"/>
            <a:ext cx="453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원의 둘레의 각 지점이 양자의 상태를 나타냄</a:t>
            </a:r>
            <a:endParaRPr lang="en-US" altLang="ko-KR" sz="16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903077" y="2795187"/>
            <a:ext cx="4330278" cy="3514133"/>
            <a:chOff x="510492" y="2348880"/>
            <a:chExt cx="4823312" cy="3914243"/>
          </a:xfrm>
        </p:grpSpPr>
        <p:sp>
          <p:nvSpPr>
            <p:cNvPr id="41" name="TextBox 40"/>
            <p:cNvSpPr txBox="1"/>
            <p:nvPr/>
          </p:nvSpPr>
          <p:spPr>
            <a:xfrm>
              <a:off x="1551406" y="2348880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|</a:t>
              </a:r>
              <a:r>
                <a:rPr lang="en-US" altLang="ko-KR" sz="2000" b="1" dirty="0">
                  <a:solidFill>
                    <a:srgbClr val="C00000"/>
                  </a:solidFill>
                </a:rPr>
                <a:t>1</a:t>
              </a:r>
              <a:r>
                <a:rPr lang="en-US" altLang="ko-KR" sz="2000" b="1" dirty="0" smtClean="0"/>
                <a:t>&gt;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34114" y="4317114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/>
                <a:t>|</a:t>
              </a:r>
              <a:r>
                <a:rPr lang="en-US" altLang="ko-KR" sz="2000" b="1" dirty="0" smtClean="0">
                  <a:solidFill>
                    <a:srgbClr val="C00000"/>
                  </a:solidFill>
                </a:rPr>
                <a:t>0</a:t>
              </a:r>
              <a:r>
                <a:rPr lang="en-US" altLang="ko-KR" sz="2000" b="1" dirty="0" smtClean="0"/>
                <a:t>&gt;</a:t>
              </a:r>
            </a:p>
          </p:txBody>
        </p:sp>
        <p:sp>
          <p:nvSpPr>
            <p:cNvPr id="5" name="순서도: 논리합 4"/>
            <p:cNvSpPr/>
            <p:nvPr/>
          </p:nvSpPr>
          <p:spPr>
            <a:xfrm>
              <a:off x="510492" y="2896803"/>
              <a:ext cx="3366320" cy="3366320"/>
            </a:xfrm>
            <a:prstGeom prst="flowChartOr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20" name="타원 19"/>
          <p:cNvSpPr/>
          <p:nvPr/>
        </p:nvSpPr>
        <p:spPr>
          <a:xfrm>
            <a:off x="2501303" y="3197299"/>
            <a:ext cx="179605" cy="17960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86423" y="4562230"/>
            <a:ext cx="179605" cy="17960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811579" y="3284184"/>
            <a:ext cx="179605" cy="17960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068216" y="3376904"/>
            <a:ext cx="179605" cy="17960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56899" y="4293096"/>
            <a:ext cx="179605" cy="17960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528299" y="3753451"/>
            <a:ext cx="179605" cy="17960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312275" y="3556509"/>
            <a:ext cx="179605" cy="17960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667379" y="4005064"/>
            <a:ext cx="179605" cy="17960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5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1600" dirty="0" smtClean="0"/>
              <a:t>벡터의 표현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상태가 될 수 있는 확률 표시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3923928" y="3287102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고전적 컴퓨터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1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의 상태만 표현 가능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양자 컴퓨터는 훨씬 많은 상태를 표현 가능</a:t>
            </a:r>
            <a:endParaRPr lang="en-US" altLang="ko-KR" sz="16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903077" y="2795187"/>
            <a:ext cx="4330278" cy="3514133"/>
            <a:chOff x="510492" y="2348880"/>
            <a:chExt cx="4823312" cy="3914243"/>
          </a:xfrm>
        </p:grpSpPr>
        <p:sp>
          <p:nvSpPr>
            <p:cNvPr id="41" name="TextBox 40"/>
            <p:cNvSpPr txBox="1"/>
            <p:nvPr/>
          </p:nvSpPr>
          <p:spPr>
            <a:xfrm>
              <a:off x="1551406" y="2348880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|</a:t>
              </a:r>
              <a:r>
                <a:rPr lang="en-US" altLang="ko-KR" sz="2000" b="1" dirty="0">
                  <a:solidFill>
                    <a:srgbClr val="C00000"/>
                  </a:solidFill>
                </a:rPr>
                <a:t>1</a:t>
              </a:r>
              <a:r>
                <a:rPr lang="en-US" altLang="ko-KR" sz="2000" b="1" dirty="0" smtClean="0"/>
                <a:t>&gt;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34114" y="4317114"/>
              <a:ext cx="139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/>
                <a:t>|</a:t>
              </a:r>
              <a:r>
                <a:rPr lang="en-US" altLang="ko-KR" sz="2000" b="1" dirty="0" smtClean="0">
                  <a:solidFill>
                    <a:srgbClr val="C00000"/>
                  </a:solidFill>
                </a:rPr>
                <a:t>0</a:t>
              </a:r>
              <a:r>
                <a:rPr lang="en-US" altLang="ko-KR" sz="2000" b="1" dirty="0" smtClean="0"/>
                <a:t>&gt;</a:t>
              </a:r>
            </a:p>
          </p:txBody>
        </p:sp>
        <p:sp>
          <p:nvSpPr>
            <p:cNvPr id="5" name="순서도: 논리합 4"/>
            <p:cNvSpPr/>
            <p:nvPr/>
          </p:nvSpPr>
          <p:spPr>
            <a:xfrm>
              <a:off x="510492" y="2896803"/>
              <a:ext cx="3366320" cy="3366320"/>
            </a:xfrm>
            <a:prstGeom prst="flowChartOr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3" name="위쪽 화살표 2"/>
          <p:cNvSpPr/>
          <p:nvPr/>
        </p:nvSpPr>
        <p:spPr>
          <a:xfrm>
            <a:off x="2342178" y="3287102"/>
            <a:ext cx="123719" cy="151110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위쪽 화살표 28"/>
          <p:cNvSpPr/>
          <p:nvPr/>
        </p:nvSpPr>
        <p:spPr>
          <a:xfrm rot="5400000">
            <a:off x="3061349" y="4051095"/>
            <a:ext cx="179608" cy="149423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65189" y="2986370"/>
            <a:ext cx="3041073" cy="1902009"/>
            <a:chOff x="5059319" y="3975263"/>
            <a:chExt cx="3041073" cy="1902009"/>
          </a:xfrm>
        </p:grpSpPr>
        <p:grpSp>
          <p:nvGrpSpPr>
            <p:cNvPr id="35" name="그룹 34"/>
            <p:cNvGrpSpPr/>
            <p:nvPr/>
          </p:nvGrpSpPr>
          <p:grpSpPr>
            <a:xfrm rot="17285218">
              <a:off x="5361029" y="4087559"/>
              <a:ext cx="1556091" cy="1600913"/>
              <a:chOff x="5652120" y="3952852"/>
              <a:chExt cx="1556091" cy="1600913"/>
            </a:xfrm>
            <a:solidFill>
              <a:schemeClr val="accent5"/>
            </a:solidFill>
          </p:grpSpPr>
          <p:sp>
            <p:nvSpPr>
              <p:cNvPr id="36" name="위쪽 화살표 35"/>
              <p:cNvSpPr/>
              <p:nvPr/>
            </p:nvSpPr>
            <p:spPr>
              <a:xfrm>
                <a:off x="5652120" y="3952852"/>
                <a:ext cx="123719" cy="1511109"/>
              </a:xfrm>
              <a:prstGeom prst="upArrow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위쪽 화살표 36"/>
              <p:cNvSpPr/>
              <p:nvPr/>
            </p:nvSpPr>
            <p:spPr>
              <a:xfrm rot="5400000">
                <a:off x="6371291" y="4716845"/>
                <a:ext cx="179608" cy="1494232"/>
              </a:xfrm>
              <a:prstGeom prst="upArrow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059319" y="3975263"/>
              <a:ext cx="3041073" cy="1902009"/>
              <a:chOff x="5059319" y="3975263"/>
              <a:chExt cx="3041073" cy="1902009"/>
            </a:xfrm>
          </p:grpSpPr>
          <p:grpSp>
            <p:nvGrpSpPr>
              <p:cNvPr id="6" name="그룹 5"/>
              <p:cNvGrpSpPr/>
              <p:nvPr/>
            </p:nvGrpSpPr>
            <p:grpSpPr>
              <a:xfrm rot="18617110">
                <a:off x="5652120" y="3952852"/>
                <a:ext cx="1556091" cy="1600913"/>
                <a:chOff x="5652120" y="3952852"/>
                <a:chExt cx="1556091" cy="1600913"/>
              </a:xfrm>
              <a:solidFill>
                <a:schemeClr val="accent5"/>
              </a:solidFill>
            </p:grpSpPr>
            <p:sp>
              <p:nvSpPr>
                <p:cNvPr id="30" name="위쪽 화살표 29"/>
                <p:cNvSpPr/>
                <p:nvPr/>
              </p:nvSpPr>
              <p:spPr>
                <a:xfrm>
                  <a:off x="5652120" y="3952852"/>
                  <a:ext cx="123719" cy="1511109"/>
                </a:xfrm>
                <a:prstGeom prst="upArrow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위쪽 화살표 30"/>
                <p:cNvSpPr/>
                <p:nvPr/>
              </p:nvSpPr>
              <p:spPr>
                <a:xfrm rot="5400000">
                  <a:off x="6371291" y="4716845"/>
                  <a:ext cx="179608" cy="1494232"/>
                </a:xfrm>
                <a:prstGeom prst="upArrow">
                  <a:avLst/>
                </a:prstGeom>
                <a:grp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5059319" y="4010193"/>
                <a:ext cx="3041073" cy="1867079"/>
                <a:chOff x="5059319" y="4010193"/>
                <a:chExt cx="3041073" cy="1867079"/>
              </a:xfrm>
            </p:grpSpPr>
            <p:grpSp>
              <p:nvGrpSpPr>
                <p:cNvPr id="39" name="그룹 38"/>
                <p:cNvGrpSpPr/>
                <p:nvPr/>
              </p:nvGrpSpPr>
              <p:grpSpPr>
                <a:xfrm rot="19642742">
                  <a:off x="5960897" y="4010193"/>
                  <a:ext cx="1556091" cy="1600913"/>
                  <a:chOff x="5652120" y="3952852"/>
                  <a:chExt cx="1556091" cy="1600913"/>
                </a:xfrm>
                <a:solidFill>
                  <a:schemeClr val="accent5"/>
                </a:solidFill>
              </p:grpSpPr>
              <p:sp>
                <p:nvSpPr>
                  <p:cNvPr id="40" name="위쪽 화살표 39"/>
                  <p:cNvSpPr/>
                  <p:nvPr/>
                </p:nvSpPr>
                <p:spPr>
                  <a:xfrm>
                    <a:off x="5652120" y="3952852"/>
                    <a:ext cx="123719" cy="1511109"/>
                  </a:xfrm>
                  <a:prstGeom prst="upArrow">
                    <a:avLst/>
                  </a:prstGeom>
                  <a:grp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위쪽 화살표 41"/>
                  <p:cNvSpPr/>
                  <p:nvPr/>
                </p:nvSpPr>
                <p:spPr>
                  <a:xfrm rot="5400000">
                    <a:off x="6371291" y="4716845"/>
                    <a:ext cx="179608" cy="1494232"/>
                  </a:xfrm>
                  <a:prstGeom prst="upArrow">
                    <a:avLst/>
                  </a:prstGeom>
                  <a:grp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" name="그룹 6"/>
                <p:cNvGrpSpPr/>
                <p:nvPr/>
              </p:nvGrpSpPr>
              <p:grpSpPr>
                <a:xfrm>
                  <a:off x="5059319" y="4276359"/>
                  <a:ext cx="3041073" cy="1600913"/>
                  <a:chOff x="5059319" y="4276359"/>
                  <a:chExt cx="3041073" cy="1600913"/>
                </a:xfrm>
              </p:grpSpPr>
              <p:grpSp>
                <p:nvGrpSpPr>
                  <p:cNvPr id="43" name="그룹 42"/>
                  <p:cNvGrpSpPr/>
                  <p:nvPr/>
                </p:nvGrpSpPr>
                <p:grpSpPr>
                  <a:xfrm rot="16200000">
                    <a:off x="5081730" y="4270686"/>
                    <a:ext cx="1556091" cy="1600913"/>
                    <a:chOff x="5652120" y="3952852"/>
                    <a:chExt cx="1556091" cy="1600913"/>
                  </a:xfrm>
                  <a:solidFill>
                    <a:schemeClr val="accent5"/>
                  </a:solidFill>
                </p:grpSpPr>
                <p:sp>
                  <p:nvSpPr>
                    <p:cNvPr id="44" name="위쪽 화살표 43"/>
                    <p:cNvSpPr/>
                    <p:nvPr/>
                  </p:nvSpPr>
                  <p:spPr>
                    <a:xfrm>
                      <a:off x="5652120" y="3952852"/>
                      <a:ext cx="123719" cy="1511109"/>
                    </a:xfrm>
                    <a:prstGeom prst="upArrow">
                      <a:avLst/>
                    </a:prstGeom>
                    <a:grpFill/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5" name="위쪽 화살표 44"/>
                    <p:cNvSpPr/>
                    <p:nvPr/>
                  </p:nvSpPr>
                  <p:spPr>
                    <a:xfrm rot="5400000">
                      <a:off x="6371291" y="4716845"/>
                      <a:ext cx="179608" cy="1494232"/>
                    </a:xfrm>
                    <a:prstGeom prst="upArrow">
                      <a:avLst/>
                    </a:prstGeom>
                    <a:grpFill/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6" name="그룹 45"/>
                  <p:cNvGrpSpPr/>
                  <p:nvPr/>
                </p:nvGrpSpPr>
                <p:grpSpPr>
                  <a:xfrm>
                    <a:off x="6544301" y="4276359"/>
                    <a:ext cx="1556091" cy="1600913"/>
                    <a:chOff x="5652120" y="3952852"/>
                    <a:chExt cx="1556091" cy="1600913"/>
                  </a:xfrm>
                  <a:solidFill>
                    <a:schemeClr val="accent5"/>
                  </a:solidFill>
                </p:grpSpPr>
                <p:sp>
                  <p:nvSpPr>
                    <p:cNvPr id="47" name="위쪽 화살표 46"/>
                    <p:cNvSpPr/>
                    <p:nvPr/>
                  </p:nvSpPr>
                  <p:spPr>
                    <a:xfrm>
                      <a:off x="5652120" y="3952852"/>
                      <a:ext cx="123719" cy="1511109"/>
                    </a:xfrm>
                    <a:prstGeom prst="upArrow">
                      <a:avLst/>
                    </a:prstGeom>
                    <a:grpFill/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8" name="위쪽 화살표 47"/>
                    <p:cNvSpPr/>
                    <p:nvPr/>
                  </p:nvSpPr>
                  <p:spPr>
                    <a:xfrm rot="5400000">
                      <a:off x="6371291" y="4716845"/>
                      <a:ext cx="179608" cy="1494232"/>
                    </a:xfrm>
                    <a:prstGeom prst="upArrow">
                      <a:avLst/>
                    </a:prstGeom>
                    <a:grpFill/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6170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365" y="2348880"/>
            <a:ext cx="44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/>
              <a:t>두개의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큐빗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4</a:t>
            </a:r>
            <a:r>
              <a:rPr lang="ko-KR" altLang="en-US" sz="1600" dirty="0" smtClean="0"/>
              <a:t>차원의 구체 형태</a:t>
            </a:r>
            <a:endParaRPr lang="en-US" altLang="ko-KR" sz="16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216243" y="3068957"/>
            <a:ext cx="5763559" cy="2723466"/>
            <a:chOff x="1216243" y="3068957"/>
            <a:chExt cx="5763559" cy="2723466"/>
          </a:xfrm>
        </p:grpSpPr>
        <p:sp>
          <p:nvSpPr>
            <p:cNvPr id="41" name="TextBox 40"/>
            <p:cNvSpPr txBox="1"/>
            <p:nvPr/>
          </p:nvSpPr>
          <p:spPr>
            <a:xfrm>
              <a:off x="2555776" y="3068959"/>
              <a:ext cx="1399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|</a:t>
              </a:r>
              <a:r>
                <a:rPr lang="en-US" altLang="ko-KR" sz="2400" b="1" dirty="0" smtClean="0">
                  <a:solidFill>
                    <a:srgbClr val="C00000"/>
                  </a:solidFill>
                </a:rPr>
                <a:t>01</a:t>
              </a:r>
              <a:r>
                <a:rPr lang="en-US" altLang="ko-KR" sz="2400" b="1" dirty="0" smtClean="0"/>
                <a:t>&gt;</a:t>
              </a: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2718063" y="3820355"/>
              <a:ext cx="1080120" cy="1972067"/>
              <a:chOff x="3131840" y="3933055"/>
              <a:chExt cx="1399690" cy="1818209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131840" y="3933056"/>
                <a:ext cx="1399690" cy="1818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1</a:t>
                </a:r>
              </a:p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5" name="왼쪽 대괄호 44"/>
              <p:cNvSpPr/>
              <p:nvPr/>
            </p:nvSpPr>
            <p:spPr>
              <a:xfrm>
                <a:off x="3400273" y="3933055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6" name="왼쪽 대괄호 45"/>
              <p:cNvSpPr/>
              <p:nvPr/>
            </p:nvSpPr>
            <p:spPr>
              <a:xfrm rot="10800000">
                <a:off x="3884731" y="3933056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216243" y="3068960"/>
              <a:ext cx="1399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|</a:t>
              </a:r>
              <a:r>
                <a:rPr lang="en-US" altLang="ko-KR" sz="2400" b="1" dirty="0" smtClean="0">
                  <a:solidFill>
                    <a:srgbClr val="C00000"/>
                  </a:solidFill>
                </a:rPr>
                <a:t>00</a:t>
              </a:r>
              <a:r>
                <a:rPr lang="en-US" altLang="ko-KR" sz="2400" b="1" dirty="0" smtClean="0"/>
                <a:t>&gt;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376028" y="3849908"/>
              <a:ext cx="1080120" cy="1942515"/>
              <a:chOff x="3131840" y="3933055"/>
              <a:chExt cx="1399690" cy="1818209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131840" y="3933056"/>
                <a:ext cx="1399690" cy="1818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1</a:t>
                </a:r>
              </a:p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3" name="왼쪽 대괄호 52"/>
              <p:cNvSpPr/>
              <p:nvPr/>
            </p:nvSpPr>
            <p:spPr>
              <a:xfrm>
                <a:off x="3400273" y="3933055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4" name="왼쪽 대괄호 53"/>
              <p:cNvSpPr/>
              <p:nvPr/>
            </p:nvSpPr>
            <p:spPr>
              <a:xfrm rot="10800000">
                <a:off x="3884731" y="3933056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4067944" y="3068958"/>
              <a:ext cx="1399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|</a:t>
              </a:r>
              <a:r>
                <a:rPr lang="en-US" altLang="ko-KR" sz="2400" b="1" dirty="0" smtClean="0">
                  <a:solidFill>
                    <a:srgbClr val="C00000"/>
                  </a:solidFill>
                </a:rPr>
                <a:t>10</a:t>
              </a:r>
              <a:r>
                <a:rPr lang="en-US" altLang="ko-KR" sz="2400" b="1" dirty="0" smtClean="0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80112" y="3068957"/>
              <a:ext cx="1399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|</a:t>
              </a:r>
              <a:r>
                <a:rPr lang="en-US" altLang="ko-KR" sz="2400" b="1" dirty="0" smtClean="0">
                  <a:solidFill>
                    <a:srgbClr val="C00000"/>
                  </a:solidFill>
                </a:rPr>
                <a:t>11</a:t>
              </a:r>
              <a:r>
                <a:rPr lang="en-US" altLang="ko-KR" sz="2400" b="1" dirty="0" smtClean="0"/>
                <a:t>&gt;</a:t>
              </a: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4227729" y="3849909"/>
              <a:ext cx="1080120" cy="1502195"/>
              <a:chOff x="3131840" y="3933055"/>
              <a:chExt cx="1399690" cy="1384996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131840" y="3933056"/>
                <a:ext cx="1399690" cy="122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1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>
                <a:off x="3400273" y="3933055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6" name="왼쪽 대괄호 35"/>
              <p:cNvSpPr/>
              <p:nvPr/>
            </p:nvSpPr>
            <p:spPr>
              <a:xfrm rot="10800000">
                <a:off x="3884731" y="3933056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739897" y="3844124"/>
              <a:ext cx="1080120" cy="1502195"/>
              <a:chOff x="3131840" y="3933055"/>
              <a:chExt cx="1399690" cy="138499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131840" y="3933056"/>
                <a:ext cx="1399690" cy="122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1</a:t>
                </a:r>
              </a:p>
            </p:txBody>
          </p:sp>
          <p:sp>
            <p:nvSpPr>
              <p:cNvPr id="59" name="왼쪽 대괄호 58"/>
              <p:cNvSpPr/>
              <p:nvPr/>
            </p:nvSpPr>
            <p:spPr>
              <a:xfrm>
                <a:off x="3400273" y="3933055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왼쪽 대괄호 59"/>
              <p:cNvSpPr/>
              <p:nvPr/>
            </p:nvSpPr>
            <p:spPr>
              <a:xfrm rot="10800000">
                <a:off x="3884731" y="3933056"/>
                <a:ext cx="327229" cy="1384995"/>
              </a:xfrm>
              <a:prstGeom prst="leftBracket">
                <a:avLst>
                  <a:gd name="adj" fmla="val 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0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04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365" y="2348880"/>
            <a:ext cx="443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/>
              <a:t>두개의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큐빗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4</a:t>
            </a:r>
            <a:r>
              <a:rPr lang="ko-KR" altLang="en-US" sz="1600" dirty="0" smtClean="0"/>
              <a:t>차원의 구체 형태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2</a:t>
            </a:r>
            <a:r>
              <a:rPr lang="en-US" altLang="ko-KR" sz="1600" baseline="30000" dirty="0" smtClean="0"/>
              <a:t>N</a:t>
            </a:r>
            <a:r>
              <a:rPr lang="ko-KR" altLang="en-US" sz="1600" dirty="0" smtClean="0"/>
              <a:t>의 상태를 갖추게 됨</a:t>
            </a:r>
            <a:endParaRPr lang="en-US" altLang="ko-KR" sz="1600" baseline="30000" dirty="0" smtClean="0"/>
          </a:p>
        </p:txBody>
      </p:sp>
      <p:pic>
        <p:nvPicPr>
          <p:cNvPr id="1126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18" y="3085846"/>
            <a:ext cx="3151466" cy="315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5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24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1600" dirty="0" smtClean="0"/>
              <a:t>Quantum Gate</a:t>
            </a:r>
            <a:r>
              <a:rPr lang="ko-KR" altLang="en-US" sz="1600" dirty="0" smtClean="0"/>
              <a:t>가 상태를 변형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상태 벡터를 구체 위에서 이동</a:t>
            </a:r>
            <a:endParaRPr lang="en-US" altLang="ko-KR" sz="1600" dirty="0"/>
          </a:p>
        </p:txBody>
      </p:sp>
      <p:pic>
        <p:nvPicPr>
          <p:cNvPr id="1126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18" y="3085846"/>
            <a:ext cx="3151466" cy="315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5076056" y="3789040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Q </a:t>
            </a:r>
            <a:r>
              <a:rPr lang="ko-KR" altLang="en-US" sz="2800" dirty="0" smtClean="0"/>
              <a:t>비트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3960" y="113153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양자 컴퓨터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6360" y="1700808"/>
            <a:ext cx="624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err="1" smtClean="0"/>
              <a:t>Qubit</a:t>
            </a:r>
            <a:r>
              <a:rPr lang="ko-KR" altLang="en-US" sz="2000" dirty="0" smtClean="0"/>
              <a:t>의 수학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1600" dirty="0" smtClean="0"/>
              <a:t>Quantum Gate</a:t>
            </a:r>
            <a:r>
              <a:rPr lang="ko-KR" altLang="en-US" sz="1600" dirty="0" smtClean="0"/>
              <a:t>가 상태를 변형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상태 벡터를 구체 위에서 이동</a:t>
            </a:r>
            <a:endParaRPr lang="en-US" altLang="ko-KR" sz="1600" dirty="0"/>
          </a:p>
        </p:txBody>
      </p:sp>
      <p:pic>
        <p:nvPicPr>
          <p:cNvPr id="1126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085846"/>
            <a:ext cx="3151466" cy="315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7507442" y="3789040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9552" y="3677511"/>
                <a:ext cx="42760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    1		  0     1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C00000"/>
                        </a:solidFill>
                        <a:latin typeface="Cambria Math"/>
                      </a:rPr>
                      <m:t>           </m:t>
                    </m:r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 smtClean="0">
                        <a:solidFill>
                          <a:srgbClr val="C00000"/>
                        </a:solidFill>
                        <a:latin typeface="Cambria Math"/>
                      </a:rPr>
                      <m:t>  </m:t>
                    </m:r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 0	       </a:t>
                </a:r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  0</a:t>
                </a:r>
              </a:p>
              <a:p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 0	       </a:t>
                </a:r>
                <a:r>
                  <a:rPr lang="en-US" altLang="ko-KR" sz="16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e>
                    </m:rad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</a:rPr>
                  <a:t>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pPr algn="ctr"/>
                <a:r>
                  <a:rPr lang="en-US" altLang="ko-KR" sz="2000" b="1" dirty="0">
                    <a:solidFill>
                      <a:srgbClr val="C00000"/>
                    </a:solidFill>
                  </a:rPr>
                  <a:t>0  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		  0    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0</a:t>
                </a:r>
                <a:endParaRPr lang="en-US" altLang="ko-KR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77511"/>
                <a:ext cx="4276092" cy="1323439"/>
              </a:xfrm>
              <a:prstGeom prst="rect">
                <a:avLst/>
              </a:prstGeom>
              <a:blipFill rotWithShape="1">
                <a:blip r:embed="rId4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왼쪽 대괄호 9"/>
          <p:cNvSpPr/>
          <p:nvPr/>
        </p:nvSpPr>
        <p:spPr>
          <a:xfrm>
            <a:off x="963216" y="3605501"/>
            <a:ext cx="499847" cy="1479683"/>
          </a:xfrm>
          <a:prstGeom prst="leftBracket">
            <a:avLst>
              <a:gd name="adj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왼쪽 대괄호 10"/>
          <p:cNvSpPr/>
          <p:nvPr/>
        </p:nvSpPr>
        <p:spPr>
          <a:xfrm rot="10800000">
            <a:off x="3802960" y="3605500"/>
            <a:ext cx="499848" cy="1479683"/>
          </a:xfrm>
          <a:prstGeom prst="leftBracket">
            <a:avLst>
              <a:gd name="adj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963216" y="2636912"/>
            <a:ext cx="6247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1600" dirty="0" smtClean="0"/>
              <a:t>Unitary Matrix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구체 위에서 벡터의 움직임을 표현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0375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3577</Words>
  <Application>Microsoft Office PowerPoint</Application>
  <PresentationFormat>화면 슬라이드 쇼(4:3)</PresentationFormat>
  <Paragraphs>1166</Paragraphs>
  <Slides>119</Slides>
  <Notes>86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0" baseType="lpstr">
      <vt:lpstr>Office 테마</vt:lpstr>
      <vt:lpstr>Q bit</vt:lpstr>
      <vt:lpstr>목차</vt:lpstr>
      <vt:lpstr>1. 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양자 관련 배경 지식</vt:lpstr>
      <vt:lpstr>2. 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Q 비트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 bit</dc:title>
  <dc:creator>Owner</dc:creator>
  <cp:lastModifiedBy>Owner</cp:lastModifiedBy>
  <cp:revision>680</cp:revision>
  <dcterms:created xsi:type="dcterms:W3CDTF">2019-03-20T12:40:57Z</dcterms:created>
  <dcterms:modified xsi:type="dcterms:W3CDTF">2019-03-24T11:27:25Z</dcterms:modified>
</cp:coreProperties>
</file>